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4" r:id="rId8"/>
    <p:sldId id="265" r:id="rId9"/>
    <p:sldId id="266" r:id="rId10"/>
    <p:sldId id="267" r:id="rId11"/>
    <p:sldId id="268"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494" autoAdjust="0"/>
  </p:normalViewPr>
  <p:slideViewPr>
    <p:cSldViewPr snapToGrid="0">
      <p:cViewPr varScale="1">
        <p:scale>
          <a:sx n="75" d="100"/>
          <a:sy n="75" d="100"/>
        </p:scale>
        <p:origin x="130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B38AE8-C8D0-4F60-9B5C-44C16CA04C7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1663B4A-A4A1-4D6C-B07D-07E13A39F75F}">
      <dgm:prSet phldrT="[Text]"/>
      <dgm:spPr/>
      <dgm:t>
        <a:bodyPr/>
        <a:lstStyle/>
        <a:p>
          <a:r>
            <a:rPr lang="en-US" dirty="0"/>
            <a:t>Define</a:t>
          </a:r>
        </a:p>
      </dgm:t>
    </dgm:pt>
    <dgm:pt modelId="{9553AE71-EDFF-483E-B33D-F655BBA102B2}" type="parTrans" cxnId="{6B668852-E7CF-4182-8556-973ED04209B2}">
      <dgm:prSet/>
      <dgm:spPr/>
      <dgm:t>
        <a:bodyPr/>
        <a:lstStyle/>
        <a:p>
          <a:endParaRPr lang="en-US"/>
        </a:p>
      </dgm:t>
    </dgm:pt>
    <dgm:pt modelId="{F0BABE35-938A-4CF6-889B-2E914816AA09}" type="sibTrans" cxnId="{6B668852-E7CF-4182-8556-973ED04209B2}">
      <dgm:prSet/>
      <dgm:spPr/>
      <dgm:t>
        <a:bodyPr/>
        <a:lstStyle/>
        <a:p>
          <a:endParaRPr lang="en-US"/>
        </a:p>
      </dgm:t>
    </dgm:pt>
    <dgm:pt modelId="{5089C732-18B7-453F-A300-E3452D27F98D}">
      <dgm:prSet phldrT="[Text]"/>
      <dgm:spPr/>
      <dgm:t>
        <a:bodyPr/>
        <a:lstStyle/>
        <a:p>
          <a:pPr>
            <a:buFontTx/>
            <a:buNone/>
          </a:pPr>
          <a:r>
            <a:rPr lang="en-US" dirty="0"/>
            <a:t>	Define stalking.</a:t>
          </a:r>
        </a:p>
      </dgm:t>
    </dgm:pt>
    <dgm:pt modelId="{58BDD55D-BEBD-42FE-8262-66C364B60F30}" type="parTrans" cxnId="{85359E2D-B0B8-4995-A298-9FE6C4950279}">
      <dgm:prSet/>
      <dgm:spPr/>
      <dgm:t>
        <a:bodyPr/>
        <a:lstStyle/>
        <a:p>
          <a:endParaRPr lang="en-US"/>
        </a:p>
      </dgm:t>
    </dgm:pt>
    <dgm:pt modelId="{A9A0CFBE-66D6-48D4-9DE9-A23DE593DD94}" type="sibTrans" cxnId="{85359E2D-B0B8-4995-A298-9FE6C4950279}">
      <dgm:prSet/>
      <dgm:spPr/>
      <dgm:t>
        <a:bodyPr/>
        <a:lstStyle/>
        <a:p>
          <a:endParaRPr lang="en-US"/>
        </a:p>
      </dgm:t>
    </dgm:pt>
    <dgm:pt modelId="{9A47734B-EF96-46C6-88EB-0E9417EFE084}">
      <dgm:prSet phldrT="[Text]"/>
      <dgm:spPr/>
      <dgm:t>
        <a:bodyPr/>
        <a:lstStyle/>
        <a:p>
          <a:r>
            <a:rPr lang="en-US" dirty="0"/>
            <a:t>Understand</a:t>
          </a:r>
        </a:p>
      </dgm:t>
    </dgm:pt>
    <dgm:pt modelId="{EB8DCC8B-9D5D-40A9-AB4E-729D7793F802}" type="parTrans" cxnId="{9592F2EA-DABF-4944-A596-47BB4A734461}">
      <dgm:prSet/>
      <dgm:spPr/>
      <dgm:t>
        <a:bodyPr/>
        <a:lstStyle/>
        <a:p>
          <a:endParaRPr lang="en-US"/>
        </a:p>
      </dgm:t>
    </dgm:pt>
    <dgm:pt modelId="{E79F96F1-2F1B-4940-BA89-40C01A386C11}" type="sibTrans" cxnId="{9592F2EA-DABF-4944-A596-47BB4A734461}">
      <dgm:prSet/>
      <dgm:spPr/>
      <dgm:t>
        <a:bodyPr/>
        <a:lstStyle/>
        <a:p>
          <a:endParaRPr lang="en-US"/>
        </a:p>
      </dgm:t>
    </dgm:pt>
    <dgm:pt modelId="{F6E475E3-B371-4FFC-9FD8-3C3179CA781A}">
      <dgm:prSet phldrT="[Text]"/>
      <dgm:spPr/>
      <dgm:t>
        <a:bodyPr/>
        <a:lstStyle/>
        <a:p>
          <a:pPr>
            <a:buFontTx/>
            <a:buNone/>
          </a:pPr>
          <a:r>
            <a:rPr lang="en-US" dirty="0"/>
            <a:t>	Understand risk factors and impacts of stalking.</a:t>
          </a:r>
        </a:p>
      </dgm:t>
    </dgm:pt>
    <dgm:pt modelId="{451D4931-D4D6-463F-B7D7-7DE056FD7157}" type="parTrans" cxnId="{31C521A7-1E31-4DDA-9589-BFBCFB7272DB}">
      <dgm:prSet/>
      <dgm:spPr/>
      <dgm:t>
        <a:bodyPr/>
        <a:lstStyle/>
        <a:p>
          <a:endParaRPr lang="en-US"/>
        </a:p>
      </dgm:t>
    </dgm:pt>
    <dgm:pt modelId="{E8B50F9E-2268-4A0D-8768-8514DB6D5230}" type="sibTrans" cxnId="{31C521A7-1E31-4DDA-9589-BFBCFB7272DB}">
      <dgm:prSet/>
      <dgm:spPr/>
      <dgm:t>
        <a:bodyPr/>
        <a:lstStyle/>
        <a:p>
          <a:endParaRPr lang="en-US"/>
        </a:p>
      </dgm:t>
    </dgm:pt>
    <dgm:pt modelId="{03B0B1F9-B480-4D1F-A916-23CD0437FEF1}">
      <dgm:prSet phldrT="[Text]"/>
      <dgm:spPr/>
      <dgm:t>
        <a:bodyPr/>
        <a:lstStyle/>
        <a:p>
          <a:r>
            <a:rPr lang="en-US" dirty="0"/>
            <a:t>Review</a:t>
          </a:r>
        </a:p>
      </dgm:t>
    </dgm:pt>
    <dgm:pt modelId="{8FB35412-66DB-4FEF-8E07-BD040D2275EB}" type="parTrans" cxnId="{B38FEF35-3A64-450B-BCBA-F61E2662906F}">
      <dgm:prSet/>
      <dgm:spPr/>
      <dgm:t>
        <a:bodyPr/>
        <a:lstStyle/>
        <a:p>
          <a:endParaRPr lang="en-US"/>
        </a:p>
      </dgm:t>
    </dgm:pt>
    <dgm:pt modelId="{4EABB128-78B1-4DE9-8C22-8736BA56A982}" type="sibTrans" cxnId="{B38FEF35-3A64-450B-BCBA-F61E2662906F}">
      <dgm:prSet/>
      <dgm:spPr/>
      <dgm:t>
        <a:bodyPr/>
        <a:lstStyle/>
        <a:p>
          <a:endParaRPr lang="en-US"/>
        </a:p>
      </dgm:t>
    </dgm:pt>
    <dgm:pt modelId="{DFFDE5E1-BB99-4810-BCB9-6FE08657813B}">
      <dgm:prSet phldrT="[Text]"/>
      <dgm:spPr/>
      <dgm:t>
        <a:bodyPr/>
        <a:lstStyle/>
        <a:p>
          <a:pPr>
            <a:buFontTx/>
            <a:buNone/>
          </a:pPr>
          <a:r>
            <a:rPr lang="en-US" dirty="0"/>
            <a:t>	Review stalking prevention strategies.</a:t>
          </a:r>
        </a:p>
      </dgm:t>
    </dgm:pt>
    <dgm:pt modelId="{C0E1BC2C-4972-459A-8AD8-99C337FBED0A}" type="parTrans" cxnId="{AC340B9B-2D81-40B5-955A-0DAA3DC88852}">
      <dgm:prSet/>
      <dgm:spPr/>
      <dgm:t>
        <a:bodyPr/>
        <a:lstStyle/>
        <a:p>
          <a:endParaRPr lang="en-US"/>
        </a:p>
      </dgm:t>
    </dgm:pt>
    <dgm:pt modelId="{2C0025E8-4A54-44B9-846E-82C08D6E62E4}" type="sibTrans" cxnId="{AC340B9B-2D81-40B5-955A-0DAA3DC88852}">
      <dgm:prSet/>
      <dgm:spPr/>
      <dgm:t>
        <a:bodyPr/>
        <a:lstStyle/>
        <a:p>
          <a:endParaRPr lang="en-US"/>
        </a:p>
      </dgm:t>
    </dgm:pt>
    <dgm:pt modelId="{C6111816-CF1D-475B-9667-9A6E8AF968E9}" type="pres">
      <dgm:prSet presAssocID="{52B38AE8-C8D0-4F60-9B5C-44C16CA04C7E}" presName="Name0" presStyleCnt="0">
        <dgm:presLayoutVars>
          <dgm:dir/>
          <dgm:animLvl val="lvl"/>
          <dgm:resizeHandles val="exact"/>
        </dgm:presLayoutVars>
      </dgm:prSet>
      <dgm:spPr/>
    </dgm:pt>
    <dgm:pt modelId="{51B42ECB-40CC-435C-BC5F-CC2281265D98}" type="pres">
      <dgm:prSet presAssocID="{B1663B4A-A4A1-4D6C-B07D-07E13A39F75F}" presName="composite" presStyleCnt="0"/>
      <dgm:spPr/>
    </dgm:pt>
    <dgm:pt modelId="{02D924B0-C47F-4543-B3FA-45EDAEA0F4EE}" type="pres">
      <dgm:prSet presAssocID="{B1663B4A-A4A1-4D6C-B07D-07E13A39F75F}" presName="parTx" presStyleLbl="alignNode1" presStyleIdx="0" presStyleCnt="3">
        <dgm:presLayoutVars>
          <dgm:chMax val="0"/>
          <dgm:chPref val="0"/>
          <dgm:bulletEnabled val="1"/>
        </dgm:presLayoutVars>
      </dgm:prSet>
      <dgm:spPr/>
    </dgm:pt>
    <dgm:pt modelId="{5159E0D6-2B89-419B-8C74-DA3D7EF34414}" type="pres">
      <dgm:prSet presAssocID="{B1663B4A-A4A1-4D6C-B07D-07E13A39F75F}" presName="desTx" presStyleLbl="alignAccFollowNode1" presStyleIdx="0" presStyleCnt="3">
        <dgm:presLayoutVars>
          <dgm:bulletEnabled val="1"/>
        </dgm:presLayoutVars>
      </dgm:prSet>
      <dgm:spPr/>
    </dgm:pt>
    <dgm:pt modelId="{61EA8728-F436-491B-87AF-581E2780E13D}" type="pres">
      <dgm:prSet presAssocID="{F0BABE35-938A-4CF6-889B-2E914816AA09}" presName="space" presStyleCnt="0"/>
      <dgm:spPr/>
    </dgm:pt>
    <dgm:pt modelId="{063C8F04-8983-4B3D-99DF-C389DFE42F1C}" type="pres">
      <dgm:prSet presAssocID="{9A47734B-EF96-46C6-88EB-0E9417EFE084}" presName="composite" presStyleCnt="0"/>
      <dgm:spPr/>
    </dgm:pt>
    <dgm:pt modelId="{685B1919-597B-4EE7-9E29-5FC84EF29684}" type="pres">
      <dgm:prSet presAssocID="{9A47734B-EF96-46C6-88EB-0E9417EFE084}" presName="parTx" presStyleLbl="alignNode1" presStyleIdx="1" presStyleCnt="3">
        <dgm:presLayoutVars>
          <dgm:chMax val="0"/>
          <dgm:chPref val="0"/>
          <dgm:bulletEnabled val="1"/>
        </dgm:presLayoutVars>
      </dgm:prSet>
      <dgm:spPr/>
    </dgm:pt>
    <dgm:pt modelId="{F1D0F12C-37B7-4808-B94F-A6AA1A7C45D5}" type="pres">
      <dgm:prSet presAssocID="{9A47734B-EF96-46C6-88EB-0E9417EFE084}" presName="desTx" presStyleLbl="alignAccFollowNode1" presStyleIdx="1" presStyleCnt="3">
        <dgm:presLayoutVars>
          <dgm:bulletEnabled val="1"/>
        </dgm:presLayoutVars>
      </dgm:prSet>
      <dgm:spPr/>
    </dgm:pt>
    <dgm:pt modelId="{BD49EEBA-074F-47E6-9064-6E879DB65DA6}" type="pres">
      <dgm:prSet presAssocID="{E79F96F1-2F1B-4940-BA89-40C01A386C11}" presName="space" presStyleCnt="0"/>
      <dgm:spPr/>
    </dgm:pt>
    <dgm:pt modelId="{90158F60-FBF2-44C3-9A61-EA497576A5F2}" type="pres">
      <dgm:prSet presAssocID="{03B0B1F9-B480-4D1F-A916-23CD0437FEF1}" presName="composite" presStyleCnt="0"/>
      <dgm:spPr/>
    </dgm:pt>
    <dgm:pt modelId="{5C018246-3356-43F1-9B95-B3882E0E53DE}" type="pres">
      <dgm:prSet presAssocID="{03B0B1F9-B480-4D1F-A916-23CD0437FEF1}" presName="parTx" presStyleLbl="alignNode1" presStyleIdx="2" presStyleCnt="3">
        <dgm:presLayoutVars>
          <dgm:chMax val="0"/>
          <dgm:chPref val="0"/>
          <dgm:bulletEnabled val="1"/>
        </dgm:presLayoutVars>
      </dgm:prSet>
      <dgm:spPr/>
    </dgm:pt>
    <dgm:pt modelId="{865C2D04-01DB-4CE0-87E4-6953B08FEA8C}" type="pres">
      <dgm:prSet presAssocID="{03B0B1F9-B480-4D1F-A916-23CD0437FEF1}" presName="desTx" presStyleLbl="alignAccFollowNode1" presStyleIdx="2" presStyleCnt="3">
        <dgm:presLayoutVars>
          <dgm:bulletEnabled val="1"/>
        </dgm:presLayoutVars>
      </dgm:prSet>
      <dgm:spPr/>
    </dgm:pt>
  </dgm:ptLst>
  <dgm:cxnLst>
    <dgm:cxn modelId="{85359E2D-B0B8-4995-A298-9FE6C4950279}" srcId="{B1663B4A-A4A1-4D6C-B07D-07E13A39F75F}" destId="{5089C732-18B7-453F-A300-E3452D27F98D}" srcOrd="0" destOrd="0" parTransId="{58BDD55D-BEBD-42FE-8262-66C364B60F30}" sibTransId="{A9A0CFBE-66D6-48D4-9DE9-A23DE593DD94}"/>
    <dgm:cxn modelId="{B38FEF35-3A64-450B-BCBA-F61E2662906F}" srcId="{52B38AE8-C8D0-4F60-9B5C-44C16CA04C7E}" destId="{03B0B1F9-B480-4D1F-A916-23CD0437FEF1}" srcOrd="2" destOrd="0" parTransId="{8FB35412-66DB-4FEF-8E07-BD040D2275EB}" sibTransId="{4EABB128-78B1-4DE9-8C22-8736BA56A982}"/>
    <dgm:cxn modelId="{3E52E266-F854-4ACA-B45C-AAB42AD2FCE3}" type="presOf" srcId="{B1663B4A-A4A1-4D6C-B07D-07E13A39F75F}" destId="{02D924B0-C47F-4543-B3FA-45EDAEA0F4EE}" srcOrd="0" destOrd="0" presId="urn:microsoft.com/office/officeart/2005/8/layout/hList1"/>
    <dgm:cxn modelId="{C932106F-0913-4AAB-ADD6-002F55A58FF0}" type="presOf" srcId="{5089C732-18B7-453F-A300-E3452D27F98D}" destId="{5159E0D6-2B89-419B-8C74-DA3D7EF34414}" srcOrd="0" destOrd="0" presId="urn:microsoft.com/office/officeart/2005/8/layout/hList1"/>
    <dgm:cxn modelId="{6B668852-E7CF-4182-8556-973ED04209B2}" srcId="{52B38AE8-C8D0-4F60-9B5C-44C16CA04C7E}" destId="{B1663B4A-A4A1-4D6C-B07D-07E13A39F75F}" srcOrd="0" destOrd="0" parTransId="{9553AE71-EDFF-483E-B33D-F655BBA102B2}" sibTransId="{F0BABE35-938A-4CF6-889B-2E914816AA09}"/>
    <dgm:cxn modelId="{A543B97B-03D8-4A4E-838A-DA3225D111B8}" type="presOf" srcId="{F6E475E3-B371-4FFC-9FD8-3C3179CA781A}" destId="{F1D0F12C-37B7-4808-B94F-A6AA1A7C45D5}" srcOrd="0" destOrd="0" presId="urn:microsoft.com/office/officeart/2005/8/layout/hList1"/>
    <dgm:cxn modelId="{4CE0E18C-9CB7-4E86-9913-C2A4A1B69A2C}" type="presOf" srcId="{DFFDE5E1-BB99-4810-BCB9-6FE08657813B}" destId="{865C2D04-01DB-4CE0-87E4-6953B08FEA8C}" srcOrd="0" destOrd="0" presId="urn:microsoft.com/office/officeart/2005/8/layout/hList1"/>
    <dgm:cxn modelId="{D8D09A92-2D3A-4713-8657-CDE0DC57659A}" type="presOf" srcId="{03B0B1F9-B480-4D1F-A916-23CD0437FEF1}" destId="{5C018246-3356-43F1-9B95-B3882E0E53DE}" srcOrd="0" destOrd="0" presId="urn:microsoft.com/office/officeart/2005/8/layout/hList1"/>
    <dgm:cxn modelId="{AC340B9B-2D81-40B5-955A-0DAA3DC88852}" srcId="{03B0B1F9-B480-4D1F-A916-23CD0437FEF1}" destId="{DFFDE5E1-BB99-4810-BCB9-6FE08657813B}" srcOrd="0" destOrd="0" parTransId="{C0E1BC2C-4972-459A-8AD8-99C337FBED0A}" sibTransId="{2C0025E8-4A54-44B9-846E-82C08D6E62E4}"/>
    <dgm:cxn modelId="{31C521A7-1E31-4DDA-9589-BFBCFB7272DB}" srcId="{9A47734B-EF96-46C6-88EB-0E9417EFE084}" destId="{F6E475E3-B371-4FFC-9FD8-3C3179CA781A}" srcOrd="0" destOrd="0" parTransId="{451D4931-D4D6-463F-B7D7-7DE056FD7157}" sibTransId="{E8B50F9E-2268-4A0D-8768-8514DB6D5230}"/>
    <dgm:cxn modelId="{4C7F28E3-F44F-460E-9B9D-2625173A6C4D}" type="presOf" srcId="{9A47734B-EF96-46C6-88EB-0E9417EFE084}" destId="{685B1919-597B-4EE7-9E29-5FC84EF29684}" srcOrd="0" destOrd="0" presId="urn:microsoft.com/office/officeart/2005/8/layout/hList1"/>
    <dgm:cxn modelId="{9592F2EA-DABF-4944-A596-47BB4A734461}" srcId="{52B38AE8-C8D0-4F60-9B5C-44C16CA04C7E}" destId="{9A47734B-EF96-46C6-88EB-0E9417EFE084}" srcOrd="1" destOrd="0" parTransId="{EB8DCC8B-9D5D-40A9-AB4E-729D7793F802}" sibTransId="{E79F96F1-2F1B-4940-BA89-40C01A386C11}"/>
    <dgm:cxn modelId="{D6F334F3-8EF1-4ED8-873E-E24E77F2F4C1}" type="presOf" srcId="{52B38AE8-C8D0-4F60-9B5C-44C16CA04C7E}" destId="{C6111816-CF1D-475B-9667-9A6E8AF968E9}" srcOrd="0" destOrd="0" presId="urn:microsoft.com/office/officeart/2005/8/layout/hList1"/>
    <dgm:cxn modelId="{3E2702D6-A393-4489-93CE-DF8BD0FAEF4B}" type="presParOf" srcId="{C6111816-CF1D-475B-9667-9A6E8AF968E9}" destId="{51B42ECB-40CC-435C-BC5F-CC2281265D98}" srcOrd="0" destOrd="0" presId="urn:microsoft.com/office/officeart/2005/8/layout/hList1"/>
    <dgm:cxn modelId="{8B681C06-7025-408E-BE9D-B8FD35880C34}" type="presParOf" srcId="{51B42ECB-40CC-435C-BC5F-CC2281265D98}" destId="{02D924B0-C47F-4543-B3FA-45EDAEA0F4EE}" srcOrd="0" destOrd="0" presId="urn:microsoft.com/office/officeart/2005/8/layout/hList1"/>
    <dgm:cxn modelId="{299948D2-14C9-4574-9FFA-9509D2651A17}" type="presParOf" srcId="{51B42ECB-40CC-435C-BC5F-CC2281265D98}" destId="{5159E0D6-2B89-419B-8C74-DA3D7EF34414}" srcOrd="1" destOrd="0" presId="urn:microsoft.com/office/officeart/2005/8/layout/hList1"/>
    <dgm:cxn modelId="{61631721-7BCC-4EA4-B817-302DD3BEE443}" type="presParOf" srcId="{C6111816-CF1D-475B-9667-9A6E8AF968E9}" destId="{61EA8728-F436-491B-87AF-581E2780E13D}" srcOrd="1" destOrd="0" presId="urn:microsoft.com/office/officeart/2005/8/layout/hList1"/>
    <dgm:cxn modelId="{B809F4F8-332B-473C-94BC-C71F72D28C20}" type="presParOf" srcId="{C6111816-CF1D-475B-9667-9A6E8AF968E9}" destId="{063C8F04-8983-4B3D-99DF-C389DFE42F1C}" srcOrd="2" destOrd="0" presId="urn:microsoft.com/office/officeart/2005/8/layout/hList1"/>
    <dgm:cxn modelId="{D7D1F1EB-9665-4383-9FFF-2D8795D445E3}" type="presParOf" srcId="{063C8F04-8983-4B3D-99DF-C389DFE42F1C}" destId="{685B1919-597B-4EE7-9E29-5FC84EF29684}" srcOrd="0" destOrd="0" presId="urn:microsoft.com/office/officeart/2005/8/layout/hList1"/>
    <dgm:cxn modelId="{B8B94BA8-ED71-41A1-BEF1-78C717EA664E}" type="presParOf" srcId="{063C8F04-8983-4B3D-99DF-C389DFE42F1C}" destId="{F1D0F12C-37B7-4808-B94F-A6AA1A7C45D5}" srcOrd="1" destOrd="0" presId="urn:microsoft.com/office/officeart/2005/8/layout/hList1"/>
    <dgm:cxn modelId="{B9417648-2CB6-40B1-910B-BAD3A7DC0F75}" type="presParOf" srcId="{C6111816-CF1D-475B-9667-9A6E8AF968E9}" destId="{BD49EEBA-074F-47E6-9064-6E879DB65DA6}" srcOrd="3" destOrd="0" presId="urn:microsoft.com/office/officeart/2005/8/layout/hList1"/>
    <dgm:cxn modelId="{90243BEB-D5A8-4742-949B-B657D7EA7A2D}" type="presParOf" srcId="{C6111816-CF1D-475B-9667-9A6E8AF968E9}" destId="{90158F60-FBF2-44C3-9A61-EA497576A5F2}" srcOrd="4" destOrd="0" presId="urn:microsoft.com/office/officeart/2005/8/layout/hList1"/>
    <dgm:cxn modelId="{687C90CE-F4C8-4FD0-A4A0-0DB280359943}" type="presParOf" srcId="{90158F60-FBF2-44C3-9A61-EA497576A5F2}" destId="{5C018246-3356-43F1-9B95-B3882E0E53DE}" srcOrd="0" destOrd="0" presId="urn:microsoft.com/office/officeart/2005/8/layout/hList1"/>
    <dgm:cxn modelId="{97B471CC-DDCC-4691-9A61-F2528FB6CA7C}" type="presParOf" srcId="{90158F60-FBF2-44C3-9A61-EA497576A5F2}" destId="{865C2D04-01DB-4CE0-87E4-6953B08FEA8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9BA36A-1745-47CC-A413-807E8DE54C21}" type="doc">
      <dgm:prSet loTypeId="urn:microsoft.com/office/officeart/2005/8/layout/vList5" loCatId="List" qsTypeId="urn:microsoft.com/office/officeart/2005/8/quickstyle/simple5" qsCatId="simple" csTypeId="urn:microsoft.com/office/officeart/2005/8/colors/accent0_3" csCatId="mainScheme" phldr="1"/>
      <dgm:spPr/>
      <dgm:t>
        <a:bodyPr/>
        <a:lstStyle/>
        <a:p>
          <a:endParaRPr lang="en-US"/>
        </a:p>
      </dgm:t>
    </dgm:pt>
    <dgm:pt modelId="{FF2001DB-789F-4F1C-9561-FAC1D66EBA40}">
      <dgm:prSet/>
      <dgm:spPr/>
      <dgm:t>
        <a:bodyPr/>
        <a:lstStyle/>
        <a:p>
          <a:r>
            <a:rPr lang="en-US" dirty="0">
              <a:latin typeface="Arial" panose="020B0604020202020204" pitchFamily="34" charset="0"/>
              <a:cs typeface="Arial" panose="020B0604020202020204" pitchFamily="34" charset="0"/>
            </a:rPr>
            <a:t>Harassment</a:t>
          </a:r>
        </a:p>
      </dgm:t>
    </dgm:pt>
    <dgm:pt modelId="{F81E28A7-12F9-4ECA-B59F-6EC9DBFDD501}" type="parTrans" cxnId="{BF6FF827-1C7F-4908-97CF-2D61A8455A5C}">
      <dgm:prSet/>
      <dgm:spPr/>
      <dgm:t>
        <a:bodyPr/>
        <a:lstStyle/>
        <a:p>
          <a:endParaRPr lang="en-US" sz="2000"/>
        </a:p>
      </dgm:t>
    </dgm:pt>
    <dgm:pt modelId="{A9BD268F-FC13-4822-BDF8-05CA8E4358CC}" type="sibTrans" cxnId="{BF6FF827-1C7F-4908-97CF-2D61A8455A5C}">
      <dgm:prSet phldrT="2"/>
      <dgm:spPr/>
      <dgm:t>
        <a:bodyPr/>
        <a:lstStyle/>
        <a:p>
          <a:endParaRPr lang="en-US"/>
        </a:p>
      </dgm:t>
    </dgm:pt>
    <dgm:pt modelId="{757F6B1C-181A-42AB-BFC8-53219BDAE74C}">
      <dgm:prSet/>
      <dgm:spPr/>
      <dgm:t>
        <a:bodyPr/>
        <a:lstStyle/>
        <a:p>
          <a:pPr>
            <a:buFontTx/>
            <a:buNone/>
          </a:pPr>
          <a:r>
            <a:rPr lang="en-US" dirty="0">
              <a:latin typeface="Arial" panose="020B0604020202020204" pitchFamily="34" charset="0"/>
              <a:cs typeface="Arial" panose="020B0604020202020204" pitchFamily="34" charset="0"/>
            </a:rPr>
            <a:t>	Behavior that is unwelcome or offensive to a reasonable person, whether verbal, written, or physical, that creates an intimidating, hostile, or offensive environment</a:t>
          </a:r>
        </a:p>
      </dgm:t>
    </dgm:pt>
    <dgm:pt modelId="{46615087-239C-40D8-8BE4-0084C90C0703}" type="parTrans" cxnId="{3C8FDD48-EA4E-4B3C-9236-DB17C485115A}">
      <dgm:prSet/>
      <dgm:spPr/>
      <dgm:t>
        <a:bodyPr/>
        <a:lstStyle/>
        <a:p>
          <a:endParaRPr lang="en-US" sz="2000"/>
        </a:p>
      </dgm:t>
    </dgm:pt>
    <dgm:pt modelId="{89EDFED6-7266-4CA4-B73A-FC3D25A9B9F4}" type="sibTrans" cxnId="{3C8FDD48-EA4E-4B3C-9236-DB17C485115A}">
      <dgm:prSet/>
      <dgm:spPr/>
      <dgm:t>
        <a:bodyPr/>
        <a:lstStyle/>
        <a:p>
          <a:endParaRPr lang="en-US"/>
        </a:p>
      </dgm:t>
    </dgm:pt>
    <dgm:pt modelId="{88554E68-4A73-4159-8F62-BE22188579A0}">
      <dgm:prSet/>
      <dgm:spPr/>
      <dgm:t>
        <a:bodyPr/>
        <a:lstStyle/>
        <a:p>
          <a:r>
            <a:rPr lang="en-US" dirty="0">
              <a:latin typeface="Arial" panose="020B0604020202020204" pitchFamily="34" charset="0"/>
              <a:cs typeface="Arial" panose="020B0604020202020204" pitchFamily="34" charset="0"/>
            </a:rPr>
            <a:t>Cyberstalking</a:t>
          </a:r>
        </a:p>
      </dgm:t>
    </dgm:pt>
    <dgm:pt modelId="{40CB5BC1-1EF7-4C45-B981-509D5986C617}" type="parTrans" cxnId="{75AF58AE-8190-4B3B-A586-CA57F2799D19}">
      <dgm:prSet/>
      <dgm:spPr/>
      <dgm:t>
        <a:bodyPr/>
        <a:lstStyle/>
        <a:p>
          <a:endParaRPr lang="en-US" sz="2000"/>
        </a:p>
      </dgm:t>
    </dgm:pt>
    <dgm:pt modelId="{DC8759CA-6738-4B68-86FB-F259ED1948B8}" type="sibTrans" cxnId="{75AF58AE-8190-4B3B-A586-CA57F2799D19}">
      <dgm:prSet phldrT="3"/>
      <dgm:spPr/>
      <dgm:t>
        <a:bodyPr/>
        <a:lstStyle/>
        <a:p>
          <a:endParaRPr lang="en-US"/>
        </a:p>
      </dgm:t>
    </dgm:pt>
    <dgm:pt modelId="{17D6E2BB-3CC6-4C8B-A121-87E21BDBD9FF}">
      <dgm:prSet/>
      <dgm:spPr/>
      <dgm:t>
        <a:bodyPr/>
        <a:lstStyle/>
        <a:p>
          <a:pPr>
            <a:buFontTx/>
            <a:buNone/>
          </a:pPr>
          <a:r>
            <a:rPr lang="en-US" b="0" i="0" dirty="0">
              <a:latin typeface="Arial" panose="020B0604020202020204" pitchFamily="34" charset="0"/>
              <a:cs typeface="Arial" panose="020B0604020202020204" pitchFamily="34" charset="0"/>
            </a:rPr>
            <a:t>	Uses technology (e.g., phones, GPS, etc.) to stalk victims</a:t>
          </a:r>
          <a:endParaRPr lang="en-US" dirty="0">
            <a:latin typeface="Arial" panose="020B0604020202020204" pitchFamily="34" charset="0"/>
            <a:cs typeface="Arial" panose="020B0604020202020204" pitchFamily="34" charset="0"/>
          </a:endParaRPr>
        </a:p>
      </dgm:t>
    </dgm:pt>
    <dgm:pt modelId="{E02BA030-7D9D-4E75-AEB3-91F02D8342F4}" type="parTrans" cxnId="{5CE0B00D-E288-4A02-92D1-DE1AAA7B8EAF}">
      <dgm:prSet/>
      <dgm:spPr/>
      <dgm:t>
        <a:bodyPr/>
        <a:lstStyle/>
        <a:p>
          <a:endParaRPr lang="en-US" sz="2000"/>
        </a:p>
      </dgm:t>
    </dgm:pt>
    <dgm:pt modelId="{C2921FB4-F791-4FBA-BA76-98C77AF3E17D}" type="sibTrans" cxnId="{5CE0B00D-E288-4A02-92D1-DE1AAA7B8EAF}">
      <dgm:prSet/>
      <dgm:spPr/>
      <dgm:t>
        <a:bodyPr/>
        <a:lstStyle/>
        <a:p>
          <a:endParaRPr lang="en-US"/>
        </a:p>
      </dgm:t>
    </dgm:pt>
    <dgm:pt modelId="{16982EC3-ACB1-7440-91DB-DF19DCD83BC2}" type="pres">
      <dgm:prSet presAssocID="{CF9BA36A-1745-47CC-A413-807E8DE54C21}" presName="Name0" presStyleCnt="0">
        <dgm:presLayoutVars>
          <dgm:dir/>
          <dgm:animLvl val="lvl"/>
          <dgm:resizeHandles val="exact"/>
        </dgm:presLayoutVars>
      </dgm:prSet>
      <dgm:spPr/>
    </dgm:pt>
    <dgm:pt modelId="{049066C2-7C4C-D84F-8E85-56FB48E07C4F}" type="pres">
      <dgm:prSet presAssocID="{FF2001DB-789F-4F1C-9561-FAC1D66EBA40}" presName="linNode" presStyleCnt="0"/>
      <dgm:spPr/>
    </dgm:pt>
    <dgm:pt modelId="{9F4F5EB2-801A-BB4D-A88E-8F7F5E671A0E}" type="pres">
      <dgm:prSet presAssocID="{FF2001DB-789F-4F1C-9561-FAC1D66EBA40}" presName="parentText" presStyleLbl="node1" presStyleIdx="0" presStyleCnt="2">
        <dgm:presLayoutVars>
          <dgm:chMax val="1"/>
          <dgm:bulletEnabled val="1"/>
        </dgm:presLayoutVars>
      </dgm:prSet>
      <dgm:spPr/>
    </dgm:pt>
    <dgm:pt modelId="{20C7A1AC-4CF2-AB4B-940E-D055EAB1D455}" type="pres">
      <dgm:prSet presAssocID="{FF2001DB-789F-4F1C-9561-FAC1D66EBA40}" presName="descendantText" presStyleLbl="alignAccFollowNode1" presStyleIdx="0" presStyleCnt="2">
        <dgm:presLayoutVars>
          <dgm:bulletEnabled val="1"/>
        </dgm:presLayoutVars>
      </dgm:prSet>
      <dgm:spPr/>
    </dgm:pt>
    <dgm:pt modelId="{775D37FC-699D-CB4D-A46D-123710A73A3A}" type="pres">
      <dgm:prSet presAssocID="{A9BD268F-FC13-4822-BDF8-05CA8E4358CC}" presName="sp" presStyleCnt="0"/>
      <dgm:spPr/>
    </dgm:pt>
    <dgm:pt modelId="{BDC376F4-557A-7346-91B0-B9FB467CF04C}" type="pres">
      <dgm:prSet presAssocID="{88554E68-4A73-4159-8F62-BE22188579A0}" presName="linNode" presStyleCnt="0"/>
      <dgm:spPr/>
    </dgm:pt>
    <dgm:pt modelId="{FD8D8CCC-58FA-714C-A809-D6D0A3214F90}" type="pres">
      <dgm:prSet presAssocID="{88554E68-4A73-4159-8F62-BE22188579A0}" presName="parentText" presStyleLbl="node1" presStyleIdx="1" presStyleCnt="2">
        <dgm:presLayoutVars>
          <dgm:chMax val="1"/>
          <dgm:bulletEnabled val="1"/>
        </dgm:presLayoutVars>
      </dgm:prSet>
      <dgm:spPr/>
    </dgm:pt>
    <dgm:pt modelId="{30C8F455-4923-B243-921C-72B8468CE443}" type="pres">
      <dgm:prSet presAssocID="{88554E68-4A73-4159-8F62-BE22188579A0}" presName="descendantText" presStyleLbl="alignAccFollowNode1" presStyleIdx="1" presStyleCnt="2">
        <dgm:presLayoutVars>
          <dgm:bulletEnabled val="1"/>
        </dgm:presLayoutVars>
      </dgm:prSet>
      <dgm:spPr/>
    </dgm:pt>
  </dgm:ptLst>
  <dgm:cxnLst>
    <dgm:cxn modelId="{5CE0B00D-E288-4A02-92D1-DE1AAA7B8EAF}" srcId="{88554E68-4A73-4159-8F62-BE22188579A0}" destId="{17D6E2BB-3CC6-4C8B-A121-87E21BDBD9FF}" srcOrd="0" destOrd="0" parTransId="{E02BA030-7D9D-4E75-AEB3-91F02D8342F4}" sibTransId="{C2921FB4-F791-4FBA-BA76-98C77AF3E17D}"/>
    <dgm:cxn modelId="{BF6FF827-1C7F-4908-97CF-2D61A8455A5C}" srcId="{CF9BA36A-1745-47CC-A413-807E8DE54C21}" destId="{FF2001DB-789F-4F1C-9561-FAC1D66EBA40}" srcOrd="0" destOrd="0" parTransId="{F81E28A7-12F9-4ECA-B59F-6EC9DBFDD501}" sibTransId="{A9BD268F-FC13-4822-BDF8-05CA8E4358CC}"/>
    <dgm:cxn modelId="{82632E32-4083-EB46-9C1C-94808353F1D4}" type="presOf" srcId="{88554E68-4A73-4159-8F62-BE22188579A0}" destId="{FD8D8CCC-58FA-714C-A809-D6D0A3214F90}" srcOrd="0" destOrd="0" presId="urn:microsoft.com/office/officeart/2005/8/layout/vList5"/>
    <dgm:cxn modelId="{00D5CD45-0C31-7F41-B53F-F525E695CF49}" type="presOf" srcId="{757F6B1C-181A-42AB-BFC8-53219BDAE74C}" destId="{20C7A1AC-4CF2-AB4B-940E-D055EAB1D455}" srcOrd="0" destOrd="0" presId="urn:microsoft.com/office/officeart/2005/8/layout/vList5"/>
    <dgm:cxn modelId="{3C8FDD48-EA4E-4B3C-9236-DB17C485115A}" srcId="{FF2001DB-789F-4F1C-9561-FAC1D66EBA40}" destId="{757F6B1C-181A-42AB-BFC8-53219BDAE74C}" srcOrd="0" destOrd="0" parTransId="{46615087-239C-40D8-8BE4-0084C90C0703}" sibTransId="{89EDFED6-7266-4CA4-B73A-FC3D25A9B9F4}"/>
    <dgm:cxn modelId="{4D6ED3A0-D2F0-464C-A844-BFB9AA6A865A}" type="presOf" srcId="{CF9BA36A-1745-47CC-A413-807E8DE54C21}" destId="{16982EC3-ACB1-7440-91DB-DF19DCD83BC2}" srcOrd="0" destOrd="0" presId="urn:microsoft.com/office/officeart/2005/8/layout/vList5"/>
    <dgm:cxn modelId="{75AF58AE-8190-4B3B-A586-CA57F2799D19}" srcId="{CF9BA36A-1745-47CC-A413-807E8DE54C21}" destId="{88554E68-4A73-4159-8F62-BE22188579A0}" srcOrd="1" destOrd="0" parTransId="{40CB5BC1-1EF7-4C45-B981-509D5986C617}" sibTransId="{DC8759CA-6738-4B68-86FB-F259ED1948B8}"/>
    <dgm:cxn modelId="{97550AE5-DFDA-5247-A269-6B32A3011398}" type="presOf" srcId="{FF2001DB-789F-4F1C-9561-FAC1D66EBA40}" destId="{9F4F5EB2-801A-BB4D-A88E-8F7F5E671A0E}" srcOrd="0" destOrd="0" presId="urn:microsoft.com/office/officeart/2005/8/layout/vList5"/>
    <dgm:cxn modelId="{902304F2-1093-BC44-9A55-D621BCE849C7}" type="presOf" srcId="{17D6E2BB-3CC6-4C8B-A121-87E21BDBD9FF}" destId="{30C8F455-4923-B243-921C-72B8468CE443}" srcOrd="0" destOrd="0" presId="urn:microsoft.com/office/officeart/2005/8/layout/vList5"/>
    <dgm:cxn modelId="{518DDFB7-B562-CF40-BA1B-C052D9B8BA55}" type="presParOf" srcId="{16982EC3-ACB1-7440-91DB-DF19DCD83BC2}" destId="{049066C2-7C4C-D84F-8E85-56FB48E07C4F}" srcOrd="0" destOrd="0" presId="urn:microsoft.com/office/officeart/2005/8/layout/vList5"/>
    <dgm:cxn modelId="{01088641-565D-A34A-A04F-194464180F86}" type="presParOf" srcId="{049066C2-7C4C-D84F-8E85-56FB48E07C4F}" destId="{9F4F5EB2-801A-BB4D-A88E-8F7F5E671A0E}" srcOrd="0" destOrd="0" presId="urn:microsoft.com/office/officeart/2005/8/layout/vList5"/>
    <dgm:cxn modelId="{79783D6B-B977-514B-86D5-B127ED9F8158}" type="presParOf" srcId="{049066C2-7C4C-D84F-8E85-56FB48E07C4F}" destId="{20C7A1AC-4CF2-AB4B-940E-D055EAB1D455}" srcOrd="1" destOrd="0" presId="urn:microsoft.com/office/officeart/2005/8/layout/vList5"/>
    <dgm:cxn modelId="{14156CE4-5F16-7645-9E57-2FF3653F9D8C}" type="presParOf" srcId="{16982EC3-ACB1-7440-91DB-DF19DCD83BC2}" destId="{775D37FC-699D-CB4D-A46D-123710A73A3A}" srcOrd="1" destOrd="0" presId="urn:microsoft.com/office/officeart/2005/8/layout/vList5"/>
    <dgm:cxn modelId="{0CCFBBFB-CCDE-BA44-B9CF-EA2C91DC69C8}" type="presParOf" srcId="{16982EC3-ACB1-7440-91DB-DF19DCD83BC2}" destId="{BDC376F4-557A-7346-91B0-B9FB467CF04C}" srcOrd="2" destOrd="0" presId="urn:microsoft.com/office/officeart/2005/8/layout/vList5"/>
    <dgm:cxn modelId="{CB27429C-9150-2D4E-9278-389F389B4996}" type="presParOf" srcId="{BDC376F4-557A-7346-91B0-B9FB467CF04C}" destId="{FD8D8CCC-58FA-714C-A809-D6D0A3214F90}" srcOrd="0" destOrd="0" presId="urn:microsoft.com/office/officeart/2005/8/layout/vList5"/>
    <dgm:cxn modelId="{BED42B5A-4913-7B4B-8FE9-3F51F61FF011}" type="presParOf" srcId="{BDC376F4-557A-7346-91B0-B9FB467CF04C}" destId="{30C8F455-4923-B243-921C-72B8468CE44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1B12B1-31ED-8745-9427-802A19F9E08B}"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1C02D3D2-7F1B-9646-B193-4822D54D0CC3}">
      <dgm:prSet phldrT="[Text]"/>
      <dgm:spPr>
        <a:solidFill>
          <a:schemeClr val="accent1">
            <a:lumMod val="90000"/>
            <a:lumOff val="10000"/>
          </a:schemeClr>
        </a:solidFill>
      </dgm:spPr>
      <dgm:t>
        <a:bodyPr/>
        <a:lstStyle/>
        <a:p>
          <a:r>
            <a:rPr lang="en-US" i="1" dirty="0">
              <a:latin typeface="Arial" panose="020B0604020202020204" pitchFamily="34" charset="0"/>
              <a:cs typeface="Arial" panose="020B0604020202020204" pitchFamily="34" charset="0"/>
            </a:rPr>
            <a:t>Model Anti-Stalking Code (National Institute of Justice, 1993)</a:t>
          </a:r>
        </a:p>
      </dgm:t>
      <dgm:extLst>
        <a:ext uri="{E40237B7-FDA0-4F09-8148-C483321AD2D9}">
          <dgm14:cNvPr xmlns:dgm14="http://schemas.microsoft.com/office/drawing/2010/diagram" id="0" name="" descr="Model Anti-Stalking Code and &#10;"/>
        </a:ext>
      </dgm:extLst>
    </dgm:pt>
    <dgm:pt modelId="{8020512B-B0C8-4B40-9C04-B8DEC221AE59}" type="parTrans" cxnId="{4E84BB69-89A2-DA4A-8CC8-7B18F783F72E}">
      <dgm:prSet/>
      <dgm:spPr/>
      <dgm:t>
        <a:bodyPr/>
        <a:lstStyle/>
        <a:p>
          <a:endParaRPr lang="en-US"/>
        </a:p>
      </dgm:t>
    </dgm:pt>
    <dgm:pt modelId="{1EE5B159-5321-1C47-813F-7E776580D1EC}" type="sibTrans" cxnId="{4E84BB69-89A2-DA4A-8CC8-7B18F783F72E}">
      <dgm:prSet/>
      <dgm:spPr/>
      <dgm:t>
        <a:bodyPr/>
        <a:lstStyle/>
        <a:p>
          <a:endParaRPr lang="en-US"/>
        </a:p>
      </dgm:t>
    </dgm:pt>
    <dgm:pt modelId="{9903519C-8F74-084C-8146-AF1237DD6B63}">
      <dgm:prSet phldrT="[Text]"/>
      <dgm:spPr>
        <a:solidFill>
          <a:schemeClr val="accent1">
            <a:lumMod val="90000"/>
            <a:lumOff val="10000"/>
          </a:schemeClr>
        </a:solidFill>
      </dgm:spPr>
      <dgm:t>
        <a:bodyPr/>
        <a:lstStyle/>
        <a:p>
          <a:r>
            <a:rPr lang="en-US" b="0" i="1" dirty="0">
              <a:latin typeface="Arial" panose="020B0604020202020204" pitchFamily="34" charset="0"/>
              <a:cs typeface="Arial" panose="020B0604020202020204" pitchFamily="34" charset="0"/>
            </a:rPr>
            <a:t>Inspector General Anti-Harassment Memorandum (2019)</a:t>
          </a:r>
        </a:p>
      </dgm:t>
    </dgm:pt>
    <dgm:pt modelId="{CDC6D3D5-1178-3642-9D66-5472D131845D}" type="parTrans" cxnId="{6EDFAB1A-6B92-764E-89B5-3EF15B59D4F4}">
      <dgm:prSet/>
      <dgm:spPr/>
      <dgm:t>
        <a:bodyPr/>
        <a:lstStyle/>
        <a:p>
          <a:endParaRPr lang="en-US"/>
        </a:p>
      </dgm:t>
    </dgm:pt>
    <dgm:pt modelId="{B5479D70-03C4-5949-9C77-C3CBD3F6780A}" type="sibTrans" cxnId="{6EDFAB1A-6B92-764E-89B5-3EF15B59D4F4}">
      <dgm:prSet/>
      <dgm:spPr/>
      <dgm:t>
        <a:bodyPr/>
        <a:lstStyle/>
        <a:p>
          <a:endParaRPr lang="en-US"/>
        </a:p>
      </dgm:t>
    </dgm:pt>
    <dgm:pt modelId="{A43E527C-DFE3-154C-B03E-E0956F54F84D}">
      <dgm:prSet phldrT="[Text]"/>
      <dgm:spPr/>
      <dgm:t>
        <a:bodyPr/>
        <a:lstStyle/>
        <a:p>
          <a:r>
            <a:rPr lang="en-US" dirty="0">
              <a:latin typeface="Arial" panose="020B0604020202020204" pitchFamily="34" charset="0"/>
              <a:cs typeface="Arial" panose="020B0604020202020204" pitchFamily="34" charset="0"/>
            </a:rPr>
            <a:t>This memo maintains that “all personnel uphold a culture that fosters high professional standards and respect in an effort to create and maintain an environment free from harassment with the understanding that this is essential to successful accomplishment of the DoD’s mission.” </a:t>
          </a:r>
        </a:p>
      </dgm:t>
    </dgm:pt>
    <dgm:pt modelId="{4F5F8081-80A2-A541-8917-02EFF2F67319}" type="parTrans" cxnId="{29616554-9961-F74C-BCE8-27D21C568A31}">
      <dgm:prSet/>
      <dgm:spPr/>
      <dgm:t>
        <a:bodyPr/>
        <a:lstStyle/>
        <a:p>
          <a:endParaRPr lang="en-US"/>
        </a:p>
      </dgm:t>
    </dgm:pt>
    <dgm:pt modelId="{E77BEA5F-A8A5-AD48-8952-E995F5888FDC}" type="sibTrans" cxnId="{29616554-9961-F74C-BCE8-27D21C568A31}">
      <dgm:prSet/>
      <dgm:spPr/>
      <dgm:t>
        <a:bodyPr/>
        <a:lstStyle/>
        <a:p>
          <a:endParaRPr lang="en-US"/>
        </a:p>
      </dgm:t>
    </dgm:pt>
    <dgm:pt modelId="{2BB7899E-332E-4454-91A8-43DDAC6D638C}">
      <dgm:prSet phldrT="[Text]"/>
      <dgm:spPr/>
      <dgm:t>
        <a:bodyPr/>
        <a:lstStyle/>
        <a:p>
          <a:r>
            <a:rPr lang="en-US" dirty="0">
              <a:latin typeface="Arial" panose="020B0604020202020204" pitchFamily="34" charset="0"/>
              <a:cs typeface="Arial" panose="020B0604020202020204" pitchFamily="34" charset="0"/>
            </a:rPr>
            <a:t>“Repeatedly” means on two or more occasions; </a:t>
          </a:r>
        </a:p>
      </dgm:t>
    </dgm:pt>
    <dgm:pt modelId="{25C74E70-17E7-416A-B0C9-C5C298199DD0}" type="parTrans" cxnId="{2D86972C-9BAD-4175-80D4-8CE401DBD750}">
      <dgm:prSet/>
      <dgm:spPr/>
      <dgm:t>
        <a:bodyPr/>
        <a:lstStyle/>
        <a:p>
          <a:endParaRPr lang="en-US"/>
        </a:p>
      </dgm:t>
    </dgm:pt>
    <dgm:pt modelId="{E58F8078-83F1-4AA7-9CED-DDDE98EDC992}" type="sibTrans" cxnId="{2D86972C-9BAD-4175-80D4-8CE401DBD750}">
      <dgm:prSet/>
      <dgm:spPr/>
      <dgm:t>
        <a:bodyPr/>
        <a:lstStyle/>
        <a:p>
          <a:endParaRPr lang="en-US"/>
        </a:p>
      </dgm:t>
    </dgm:pt>
    <dgm:pt modelId="{D990F884-EE63-43BF-B55F-9C5ACD0DB695}">
      <dgm:prSet phldrT="[Text]"/>
      <dgm:spPr/>
      <dgm:t>
        <a:bodyPr/>
        <a:lstStyle/>
        <a:p>
          <a:r>
            <a:rPr lang="en-US" dirty="0">
              <a:latin typeface="Arial" panose="020B0604020202020204" pitchFamily="34" charset="0"/>
              <a:cs typeface="Arial" panose="020B0604020202020204" pitchFamily="34" charset="0"/>
            </a:rPr>
            <a:t>“Immediate family” means a spouse, parent, child, or any other person who regularly resides in the household or who within the prior six months regularly resided in the household. </a:t>
          </a:r>
        </a:p>
      </dgm:t>
    </dgm:pt>
    <dgm:pt modelId="{00924456-7324-4D44-908D-4DC61F716530}" type="parTrans" cxnId="{6956EB9A-4BF3-4ED3-AE53-579C413775EB}">
      <dgm:prSet/>
      <dgm:spPr/>
      <dgm:t>
        <a:bodyPr/>
        <a:lstStyle/>
        <a:p>
          <a:endParaRPr lang="en-US"/>
        </a:p>
      </dgm:t>
    </dgm:pt>
    <dgm:pt modelId="{BC7211C4-1A0C-4406-8D20-DC70ABB6A5A9}" type="sibTrans" cxnId="{6956EB9A-4BF3-4ED3-AE53-579C413775EB}">
      <dgm:prSet/>
      <dgm:spPr/>
      <dgm:t>
        <a:bodyPr/>
        <a:lstStyle/>
        <a:p>
          <a:endParaRPr lang="en-US"/>
        </a:p>
      </dgm:t>
    </dgm:pt>
    <dgm:pt modelId="{29BA7301-5385-4C0A-8D98-DF9BA62862E0}">
      <dgm:prSet phldrT="[Text]"/>
      <dgm:spPr/>
      <dgm:t>
        <a:bodyPr/>
        <a:lstStyle/>
        <a:p>
          <a:r>
            <a:rPr lang="en-US" dirty="0">
              <a:latin typeface="Arial" panose="020B0604020202020204" pitchFamily="34" charset="0"/>
              <a:cs typeface="Arial" panose="020B0604020202020204" pitchFamily="34" charset="0"/>
            </a:rPr>
            <a:t>Repeatedly maintaining a visual or physical proximity to a person or conveying verbal or written threats or threats implied by conduct or a combination thereof directed at or toward a person; </a:t>
          </a:r>
        </a:p>
      </dgm:t>
    </dgm:pt>
    <dgm:pt modelId="{8EE339C5-5691-45BF-BF1D-8A36CD89E5A9}" type="parTrans" cxnId="{6703C542-F29A-4BEB-8910-DFE116840E65}">
      <dgm:prSet/>
      <dgm:spPr/>
      <dgm:t>
        <a:bodyPr/>
        <a:lstStyle/>
        <a:p>
          <a:endParaRPr lang="en-US"/>
        </a:p>
      </dgm:t>
    </dgm:pt>
    <dgm:pt modelId="{B664E266-21B5-45D5-85E3-21BB712D7637}" type="sibTrans" cxnId="{6703C542-F29A-4BEB-8910-DFE116840E65}">
      <dgm:prSet/>
      <dgm:spPr/>
      <dgm:t>
        <a:bodyPr/>
        <a:lstStyle/>
        <a:p>
          <a:endParaRPr lang="en-US"/>
        </a:p>
      </dgm:t>
    </dgm:pt>
    <dgm:pt modelId="{8A2A13B6-8EAF-40B6-AFA9-7E13E8157685}">
      <dgm:prSet phldrT="[Text]"/>
      <dgm:spPr/>
      <dgm:t>
        <a:bodyPr/>
        <a:lstStyle/>
        <a:p>
          <a:r>
            <a:rPr lang="en-US" dirty="0">
              <a:latin typeface="Arial" panose="020B0604020202020204" pitchFamily="34" charset="0"/>
              <a:cs typeface="Arial" panose="020B0604020202020204" pitchFamily="34" charset="0"/>
            </a:rPr>
            <a:t>Defines “course of conduct” as:</a:t>
          </a:r>
        </a:p>
      </dgm:t>
      <dgm:extLst>
        <a:ext uri="{E40237B7-FDA0-4F09-8148-C483321AD2D9}">
          <dgm14:cNvPr xmlns:dgm14="http://schemas.microsoft.com/office/drawing/2010/diagram" id="0" name="" descr="Model anti-stalking code and the IG Anti-harassment memo. "/>
        </a:ext>
      </dgm:extLst>
    </dgm:pt>
    <dgm:pt modelId="{2B6F1D4F-6B3A-4E03-A216-83F534510A9F}" type="parTrans" cxnId="{C990C16B-48E4-450B-883A-6229031601DE}">
      <dgm:prSet/>
      <dgm:spPr/>
      <dgm:t>
        <a:bodyPr/>
        <a:lstStyle/>
        <a:p>
          <a:endParaRPr lang="en-US"/>
        </a:p>
      </dgm:t>
    </dgm:pt>
    <dgm:pt modelId="{E4AC50B6-4201-4A65-83FC-206D114E970C}" type="sibTrans" cxnId="{C990C16B-48E4-450B-883A-6229031601DE}">
      <dgm:prSet/>
      <dgm:spPr/>
      <dgm:t>
        <a:bodyPr/>
        <a:lstStyle/>
        <a:p>
          <a:endParaRPr lang="en-US"/>
        </a:p>
      </dgm:t>
    </dgm:pt>
    <dgm:pt modelId="{71EB9176-D438-4F40-967D-15E6E16FE1C5}" type="pres">
      <dgm:prSet presAssocID="{371B12B1-31ED-8745-9427-802A19F9E08B}" presName="Name0" presStyleCnt="0">
        <dgm:presLayoutVars>
          <dgm:dir/>
          <dgm:animLvl val="lvl"/>
          <dgm:resizeHandles val="exact"/>
        </dgm:presLayoutVars>
      </dgm:prSet>
      <dgm:spPr/>
    </dgm:pt>
    <dgm:pt modelId="{DB854A51-B1CB-9B48-8701-084C7C2E5A06}" type="pres">
      <dgm:prSet presAssocID="{1C02D3D2-7F1B-9646-B193-4822D54D0CC3}" presName="composite" presStyleCnt="0"/>
      <dgm:spPr/>
    </dgm:pt>
    <dgm:pt modelId="{04C0DCE6-80ED-4244-839E-2BEF38C9F997}" type="pres">
      <dgm:prSet presAssocID="{1C02D3D2-7F1B-9646-B193-4822D54D0CC3}" presName="parTx" presStyleLbl="alignNode1" presStyleIdx="0" presStyleCnt="2">
        <dgm:presLayoutVars>
          <dgm:chMax val="0"/>
          <dgm:chPref val="0"/>
          <dgm:bulletEnabled val="1"/>
        </dgm:presLayoutVars>
      </dgm:prSet>
      <dgm:spPr/>
    </dgm:pt>
    <dgm:pt modelId="{21498C03-BD77-344A-96C3-B4CD0FAB04D5}" type="pres">
      <dgm:prSet presAssocID="{1C02D3D2-7F1B-9646-B193-4822D54D0CC3}" presName="desTx" presStyleLbl="alignAccFollowNode1" presStyleIdx="0" presStyleCnt="2">
        <dgm:presLayoutVars>
          <dgm:bulletEnabled val="1"/>
        </dgm:presLayoutVars>
      </dgm:prSet>
      <dgm:spPr/>
    </dgm:pt>
    <dgm:pt modelId="{AED7765E-D065-8B4D-8BC9-A222186F4F5D}" type="pres">
      <dgm:prSet presAssocID="{1EE5B159-5321-1C47-813F-7E776580D1EC}" presName="space" presStyleCnt="0"/>
      <dgm:spPr/>
    </dgm:pt>
    <dgm:pt modelId="{4C4B08DF-6145-0E47-833F-C02968FC162A}" type="pres">
      <dgm:prSet presAssocID="{9903519C-8F74-084C-8146-AF1237DD6B63}" presName="composite" presStyleCnt="0"/>
      <dgm:spPr/>
    </dgm:pt>
    <dgm:pt modelId="{1A6EC393-DE82-1D4F-82E4-8CB1E2035E65}" type="pres">
      <dgm:prSet presAssocID="{9903519C-8F74-084C-8146-AF1237DD6B63}" presName="parTx" presStyleLbl="alignNode1" presStyleIdx="1" presStyleCnt="2">
        <dgm:presLayoutVars>
          <dgm:chMax val="0"/>
          <dgm:chPref val="0"/>
          <dgm:bulletEnabled val="1"/>
        </dgm:presLayoutVars>
      </dgm:prSet>
      <dgm:spPr/>
    </dgm:pt>
    <dgm:pt modelId="{00668CB8-0DDA-DF40-893F-1D9021068282}" type="pres">
      <dgm:prSet presAssocID="{9903519C-8F74-084C-8146-AF1237DD6B63}" presName="desTx" presStyleLbl="alignAccFollowNode1" presStyleIdx="1" presStyleCnt="2">
        <dgm:presLayoutVars>
          <dgm:bulletEnabled val="1"/>
        </dgm:presLayoutVars>
      </dgm:prSet>
      <dgm:spPr/>
    </dgm:pt>
  </dgm:ptLst>
  <dgm:cxnLst>
    <dgm:cxn modelId="{6EDFAB1A-6B92-764E-89B5-3EF15B59D4F4}" srcId="{371B12B1-31ED-8745-9427-802A19F9E08B}" destId="{9903519C-8F74-084C-8146-AF1237DD6B63}" srcOrd="1" destOrd="0" parTransId="{CDC6D3D5-1178-3642-9D66-5472D131845D}" sibTransId="{B5479D70-03C4-5949-9C77-C3CBD3F6780A}"/>
    <dgm:cxn modelId="{6345AB26-C793-0C4D-9F3C-7D276F27281D}" type="presOf" srcId="{1C02D3D2-7F1B-9646-B193-4822D54D0CC3}" destId="{04C0DCE6-80ED-4244-839E-2BEF38C9F997}" srcOrd="0" destOrd="0" presId="urn:microsoft.com/office/officeart/2005/8/layout/hList1"/>
    <dgm:cxn modelId="{2D86972C-9BAD-4175-80D4-8CE401DBD750}" srcId="{1C02D3D2-7F1B-9646-B193-4822D54D0CC3}" destId="{2BB7899E-332E-4454-91A8-43DDAC6D638C}" srcOrd="2" destOrd="0" parTransId="{25C74E70-17E7-416A-B0C9-C5C298199DD0}" sibTransId="{E58F8078-83F1-4AA7-9CED-DDDE98EDC992}"/>
    <dgm:cxn modelId="{8F7FEF3E-F0E4-4EE6-B02C-FD971AD1AFD1}" type="presOf" srcId="{8A2A13B6-8EAF-40B6-AFA9-7E13E8157685}" destId="{21498C03-BD77-344A-96C3-B4CD0FAB04D5}" srcOrd="0" destOrd="0" presId="urn:microsoft.com/office/officeart/2005/8/layout/hList1"/>
    <dgm:cxn modelId="{6703C542-F29A-4BEB-8910-DFE116840E65}" srcId="{1C02D3D2-7F1B-9646-B193-4822D54D0CC3}" destId="{29BA7301-5385-4C0A-8D98-DF9BA62862E0}" srcOrd="1" destOrd="0" parTransId="{8EE339C5-5691-45BF-BF1D-8A36CD89E5A9}" sibTransId="{B664E266-21B5-45D5-85E3-21BB712D7637}"/>
    <dgm:cxn modelId="{4E84BB69-89A2-DA4A-8CC8-7B18F783F72E}" srcId="{371B12B1-31ED-8745-9427-802A19F9E08B}" destId="{1C02D3D2-7F1B-9646-B193-4822D54D0CC3}" srcOrd="0" destOrd="0" parTransId="{8020512B-B0C8-4B40-9C04-B8DEC221AE59}" sibTransId="{1EE5B159-5321-1C47-813F-7E776580D1EC}"/>
    <dgm:cxn modelId="{C990C16B-48E4-450B-883A-6229031601DE}" srcId="{1C02D3D2-7F1B-9646-B193-4822D54D0CC3}" destId="{8A2A13B6-8EAF-40B6-AFA9-7E13E8157685}" srcOrd="0" destOrd="0" parTransId="{2B6F1D4F-6B3A-4E03-A216-83F534510A9F}" sibTransId="{E4AC50B6-4201-4A65-83FC-206D114E970C}"/>
    <dgm:cxn modelId="{6530D76D-4D8A-564C-AB4F-AB6FE8E3C4D7}" type="presOf" srcId="{A43E527C-DFE3-154C-B03E-E0956F54F84D}" destId="{00668CB8-0DDA-DF40-893F-1D9021068282}" srcOrd="0" destOrd="0" presId="urn:microsoft.com/office/officeart/2005/8/layout/hList1"/>
    <dgm:cxn modelId="{B6E0EC4F-3B29-4F28-86B3-CCE4DE3D061D}" type="presOf" srcId="{29BA7301-5385-4C0A-8D98-DF9BA62862E0}" destId="{21498C03-BD77-344A-96C3-B4CD0FAB04D5}" srcOrd="0" destOrd="1" presId="urn:microsoft.com/office/officeart/2005/8/layout/hList1"/>
    <dgm:cxn modelId="{29616554-9961-F74C-BCE8-27D21C568A31}" srcId="{9903519C-8F74-084C-8146-AF1237DD6B63}" destId="{A43E527C-DFE3-154C-B03E-E0956F54F84D}" srcOrd="0" destOrd="0" parTransId="{4F5F8081-80A2-A541-8917-02EFF2F67319}" sibTransId="{E77BEA5F-A8A5-AD48-8952-E995F5888FDC}"/>
    <dgm:cxn modelId="{6956EB9A-4BF3-4ED3-AE53-579C413775EB}" srcId="{1C02D3D2-7F1B-9646-B193-4822D54D0CC3}" destId="{D990F884-EE63-43BF-B55F-9C5ACD0DB695}" srcOrd="3" destOrd="0" parTransId="{00924456-7324-4D44-908D-4DC61F716530}" sibTransId="{BC7211C4-1A0C-4406-8D20-DC70ABB6A5A9}"/>
    <dgm:cxn modelId="{E659B29F-FE0C-4980-9A32-EB1B05646FB7}" type="presOf" srcId="{2BB7899E-332E-4454-91A8-43DDAC6D638C}" destId="{21498C03-BD77-344A-96C3-B4CD0FAB04D5}" srcOrd="0" destOrd="2" presId="urn:microsoft.com/office/officeart/2005/8/layout/hList1"/>
    <dgm:cxn modelId="{865F93A0-614F-4BB2-B9DF-035ED9ED19D4}" type="presOf" srcId="{D990F884-EE63-43BF-B55F-9C5ACD0DB695}" destId="{21498C03-BD77-344A-96C3-B4CD0FAB04D5}" srcOrd="0" destOrd="3" presId="urn:microsoft.com/office/officeart/2005/8/layout/hList1"/>
    <dgm:cxn modelId="{EECC50BD-4B4D-8F41-8D04-19CB0D1695B3}" type="presOf" srcId="{371B12B1-31ED-8745-9427-802A19F9E08B}" destId="{71EB9176-D438-4F40-967D-15E6E16FE1C5}" srcOrd="0" destOrd="0" presId="urn:microsoft.com/office/officeart/2005/8/layout/hList1"/>
    <dgm:cxn modelId="{4F75D0D4-429F-EB4E-8870-1CEFA10E302E}" type="presOf" srcId="{9903519C-8F74-084C-8146-AF1237DD6B63}" destId="{1A6EC393-DE82-1D4F-82E4-8CB1E2035E65}" srcOrd="0" destOrd="0" presId="urn:microsoft.com/office/officeart/2005/8/layout/hList1"/>
    <dgm:cxn modelId="{253FF277-6905-9840-BA0B-CD5F71EBE7D0}" type="presParOf" srcId="{71EB9176-D438-4F40-967D-15E6E16FE1C5}" destId="{DB854A51-B1CB-9B48-8701-084C7C2E5A06}" srcOrd="0" destOrd="0" presId="urn:microsoft.com/office/officeart/2005/8/layout/hList1"/>
    <dgm:cxn modelId="{761621D9-B356-774C-9F67-6B95DD2FBB9B}" type="presParOf" srcId="{DB854A51-B1CB-9B48-8701-084C7C2E5A06}" destId="{04C0DCE6-80ED-4244-839E-2BEF38C9F997}" srcOrd="0" destOrd="0" presId="urn:microsoft.com/office/officeart/2005/8/layout/hList1"/>
    <dgm:cxn modelId="{B4CB7960-CE10-8348-8557-54DD6EFB59FC}" type="presParOf" srcId="{DB854A51-B1CB-9B48-8701-084C7C2E5A06}" destId="{21498C03-BD77-344A-96C3-B4CD0FAB04D5}" srcOrd="1" destOrd="0" presId="urn:microsoft.com/office/officeart/2005/8/layout/hList1"/>
    <dgm:cxn modelId="{6F474A0C-156D-F146-BE65-AA1B2121B5F7}" type="presParOf" srcId="{71EB9176-D438-4F40-967D-15E6E16FE1C5}" destId="{AED7765E-D065-8B4D-8BC9-A222186F4F5D}" srcOrd="1" destOrd="0" presId="urn:microsoft.com/office/officeart/2005/8/layout/hList1"/>
    <dgm:cxn modelId="{13452F37-CFC4-1047-A4BB-C5A7171D465B}" type="presParOf" srcId="{71EB9176-D438-4F40-967D-15E6E16FE1C5}" destId="{4C4B08DF-6145-0E47-833F-C02968FC162A}" srcOrd="2" destOrd="0" presId="urn:microsoft.com/office/officeart/2005/8/layout/hList1"/>
    <dgm:cxn modelId="{84FD6588-6910-A04B-A5FD-A66B8702EA5A}" type="presParOf" srcId="{4C4B08DF-6145-0E47-833F-C02968FC162A}" destId="{1A6EC393-DE82-1D4F-82E4-8CB1E2035E65}" srcOrd="0" destOrd="0" presId="urn:microsoft.com/office/officeart/2005/8/layout/hList1"/>
    <dgm:cxn modelId="{6CC56299-A869-ED4C-9253-7E543F4F742B}" type="presParOf" srcId="{4C4B08DF-6145-0E47-833F-C02968FC162A}" destId="{00668CB8-0DDA-DF40-893F-1D902106828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0CCE6B-215C-41F6-95CD-BF1CF1E17A5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0022BAE-0F1F-475C-BF3B-E7A707B2AC27}">
      <dgm:prSet phldrT="[Text]"/>
      <dgm:spPr/>
      <dgm:t>
        <a:bodyPr/>
        <a:lstStyle/>
        <a:p>
          <a:r>
            <a:rPr lang="en-US" dirty="0">
              <a:latin typeface="Arial" panose="020B0604020202020204" pitchFamily="34" charset="0"/>
              <a:cs typeface="Arial" panose="020B0604020202020204" pitchFamily="34" charset="0"/>
            </a:rPr>
            <a:t>Traditional stalking can look like:</a:t>
          </a:r>
        </a:p>
      </dgm:t>
    </dgm:pt>
    <dgm:pt modelId="{70E98F62-E7EE-4A5D-87CB-46706C1A656E}" type="parTrans" cxnId="{5C095D2E-D2E7-4F85-8821-BC1169C93219}">
      <dgm:prSet/>
      <dgm:spPr/>
      <dgm:t>
        <a:bodyPr/>
        <a:lstStyle/>
        <a:p>
          <a:endParaRPr lang="en-US"/>
        </a:p>
      </dgm:t>
    </dgm:pt>
    <dgm:pt modelId="{9E4A5143-CA68-4261-AF40-306B728B5267}" type="sibTrans" cxnId="{5C095D2E-D2E7-4F85-8821-BC1169C93219}">
      <dgm:prSet/>
      <dgm:spPr/>
      <dgm:t>
        <a:bodyPr/>
        <a:lstStyle/>
        <a:p>
          <a:endParaRPr lang="en-US"/>
        </a:p>
      </dgm:t>
    </dgm:pt>
    <dgm:pt modelId="{2A9921C8-F548-4704-A4E3-D8AA01AC9C43}">
      <dgm:prSet phldrT="[Text]"/>
      <dgm:spPr/>
      <dgm:t>
        <a:bodyPr/>
        <a:lstStyle/>
        <a:p>
          <a:r>
            <a:rPr lang="en-US" dirty="0">
              <a:latin typeface="Arial" panose="020B0604020202020204" pitchFamily="34" charset="0"/>
              <a:cs typeface="Arial" panose="020B0604020202020204" pitchFamily="34" charset="0"/>
            </a:rPr>
            <a:t>Following/watching</a:t>
          </a:r>
        </a:p>
      </dgm:t>
    </dgm:pt>
    <dgm:pt modelId="{3238CBA9-B2B9-49FD-BCE0-00F55243C54D}" type="parTrans" cxnId="{8474C627-00F4-4649-ACD4-FB6829BEFDE4}">
      <dgm:prSet/>
      <dgm:spPr/>
      <dgm:t>
        <a:bodyPr/>
        <a:lstStyle/>
        <a:p>
          <a:endParaRPr lang="en-US"/>
        </a:p>
      </dgm:t>
    </dgm:pt>
    <dgm:pt modelId="{CD45F51C-25BC-4BD7-B617-1506E977366E}" type="sibTrans" cxnId="{8474C627-00F4-4649-ACD4-FB6829BEFDE4}">
      <dgm:prSet/>
      <dgm:spPr/>
      <dgm:t>
        <a:bodyPr/>
        <a:lstStyle/>
        <a:p>
          <a:endParaRPr lang="en-US"/>
        </a:p>
      </dgm:t>
    </dgm:pt>
    <dgm:pt modelId="{FF4F71ED-E7AB-4A4A-ABCD-B16FAC7871B7}">
      <dgm:prSet phldrT="[Text]"/>
      <dgm:spPr/>
      <dgm:t>
        <a:bodyPr/>
        <a:lstStyle/>
        <a:p>
          <a:r>
            <a:rPr lang="en-US" dirty="0">
              <a:latin typeface="Arial" panose="020B0604020202020204" pitchFamily="34" charset="0"/>
              <a:cs typeface="Arial" panose="020B0604020202020204" pitchFamily="34" charset="0"/>
            </a:rPr>
            <a:t>Sneaking into a place</a:t>
          </a:r>
        </a:p>
      </dgm:t>
    </dgm:pt>
    <dgm:pt modelId="{CFDE2CEB-9B08-4346-8FC6-0252F386E5E9}" type="parTrans" cxnId="{065E186C-4F78-4EFA-8759-5A752DCC72D5}">
      <dgm:prSet/>
      <dgm:spPr/>
      <dgm:t>
        <a:bodyPr/>
        <a:lstStyle/>
        <a:p>
          <a:endParaRPr lang="en-US"/>
        </a:p>
      </dgm:t>
    </dgm:pt>
    <dgm:pt modelId="{10459C82-CEE5-4D56-925B-A045F2A6D0F5}" type="sibTrans" cxnId="{065E186C-4F78-4EFA-8759-5A752DCC72D5}">
      <dgm:prSet/>
      <dgm:spPr/>
      <dgm:t>
        <a:bodyPr/>
        <a:lstStyle/>
        <a:p>
          <a:endParaRPr lang="en-US"/>
        </a:p>
      </dgm:t>
    </dgm:pt>
    <dgm:pt modelId="{8E927A80-26C3-4361-97ED-9DC844A0CA6E}">
      <dgm:prSet phldrT="[Text]"/>
      <dgm:spPr/>
      <dgm:t>
        <a:bodyPr/>
        <a:lstStyle/>
        <a:p>
          <a:r>
            <a:rPr lang="en-US" dirty="0">
              <a:latin typeface="Arial" panose="020B0604020202020204" pitchFamily="34" charset="0"/>
              <a:cs typeface="Arial" panose="020B0604020202020204" pitchFamily="34" charset="0"/>
            </a:rPr>
            <a:t>Cyberstalking can look like:</a:t>
          </a:r>
        </a:p>
      </dgm:t>
    </dgm:pt>
    <dgm:pt modelId="{19268B0F-258B-456D-8550-6144F57BA19B}" type="parTrans" cxnId="{42BDCED9-5D61-411D-93D9-9C259C75D9F9}">
      <dgm:prSet/>
      <dgm:spPr/>
      <dgm:t>
        <a:bodyPr/>
        <a:lstStyle/>
        <a:p>
          <a:endParaRPr lang="en-US"/>
        </a:p>
      </dgm:t>
    </dgm:pt>
    <dgm:pt modelId="{CA6488DC-1490-49FC-A6BB-70042FEB6F07}" type="sibTrans" cxnId="{42BDCED9-5D61-411D-93D9-9C259C75D9F9}">
      <dgm:prSet/>
      <dgm:spPr/>
      <dgm:t>
        <a:bodyPr/>
        <a:lstStyle/>
        <a:p>
          <a:endParaRPr lang="en-US"/>
        </a:p>
      </dgm:t>
    </dgm:pt>
    <dgm:pt modelId="{F0A0F1A8-039D-4638-8D51-32C384DC5304}">
      <dgm:prSet phldrT="[Text]"/>
      <dgm:spPr/>
      <dgm:t>
        <a:bodyPr/>
        <a:lstStyle/>
        <a:p>
          <a:r>
            <a:rPr lang="en-US" dirty="0">
              <a:latin typeface="Arial" panose="020B0604020202020204" pitchFamily="34" charset="0"/>
              <a:cs typeface="Arial" panose="020B0604020202020204" pitchFamily="34" charset="0"/>
            </a:rPr>
            <a:t>Making unwanted phone calls, leaving voice messages, and sending texts</a:t>
          </a:r>
        </a:p>
      </dgm:t>
    </dgm:pt>
    <dgm:pt modelId="{2F3A9C83-E0D2-4CAC-9703-D345FEF7DD8F}" type="parTrans" cxnId="{8AEBFAC9-E823-4F2A-9CD4-541DD36DF9E7}">
      <dgm:prSet/>
      <dgm:spPr/>
      <dgm:t>
        <a:bodyPr/>
        <a:lstStyle/>
        <a:p>
          <a:endParaRPr lang="en-US"/>
        </a:p>
      </dgm:t>
    </dgm:pt>
    <dgm:pt modelId="{0CA44C1B-B650-481C-BA62-0240CCF7EF7D}" type="sibTrans" cxnId="{8AEBFAC9-E823-4F2A-9CD4-541DD36DF9E7}">
      <dgm:prSet/>
      <dgm:spPr/>
      <dgm:t>
        <a:bodyPr/>
        <a:lstStyle/>
        <a:p>
          <a:endParaRPr lang="en-US"/>
        </a:p>
      </dgm:t>
    </dgm:pt>
    <dgm:pt modelId="{5A850A24-AEC2-4EAB-A498-46C3AA437DD1}">
      <dgm:prSet phldrT="[Text]"/>
      <dgm:spPr/>
      <dgm:t>
        <a:bodyPr/>
        <a:lstStyle/>
        <a:p>
          <a:r>
            <a:rPr lang="en-US" dirty="0">
              <a:latin typeface="Arial" panose="020B0604020202020204" pitchFamily="34" charset="0"/>
              <a:cs typeface="Arial" panose="020B0604020202020204" pitchFamily="34" charset="0"/>
            </a:rPr>
            <a:t>Waiting/showing up at a place</a:t>
          </a:r>
        </a:p>
      </dgm:t>
    </dgm:pt>
    <dgm:pt modelId="{C245F68B-9134-488A-BC6D-31DE9C4517C2}" type="parTrans" cxnId="{603977EB-903F-4270-87AB-C0C03A3AB67A}">
      <dgm:prSet/>
      <dgm:spPr/>
      <dgm:t>
        <a:bodyPr/>
        <a:lstStyle/>
        <a:p>
          <a:endParaRPr lang="en-US"/>
        </a:p>
      </dgm:t>
    </dgm:pt>
    <dgm:pt modelId="{F52CF48E-B921-4045-B538-609D29A35D99}" type="sibTrans" cxnId="{603977EB-903F-4270-87AB-C0C03A3AB67A}">
      <dgm:prSet/>
      <dgm:spPr/>
      <dgm:t>
        <a:bodyPr/>
        <a:lstStyle/>
        <a:p>
          <a:endParaRPr lang="en-US"/>
        </a:p>
      </dgm:t>
    </dgm:pt>
    <dgm:pt modelId="{CEBC93EC-8B5B-4B77-B280-4A0AAC96178B}">
      <dgm:prSet phldrT="[Text]"/>
      <dgm:spPr/>
      <dgm:t>
        <a:bodyPr/>
        <a:lstStyle/>
        <a:p>
          <a:r>
            <a:rPr lang="en-US" dirty="0">
              <a:latin typeface="Arial" panose="020B0604020202020204" pitchFamily="34" charset="0"/>
              <a:cs typeface="Arial" panose="020B0604020202020204" pitchFamily="34" charset="0"/>
            </a:rPr>
            <a:t>Leaving/sending unwanted items</a:t>
          </a:r>
        </a:p>
      </dgm:t>
    </dgm:pt>
    <dgm:pt modelId="{74844595-523F-408A-97C8-1B61BC8A2344}" type="parTrans" cxnId="{ED800D3A-6DB2-401E-B70B-CCF7DECE2D18}">
      <dgm:prSet/>
      <dgm:spPr/>
      <dgm:t>
        <a:bodyPr/>
        <a:lstStyle/>
        <a:p>
          <a:endParaRPr lang="en-US"/>
        </a:p>
      </dgm:t>
    </dgm:pt>
    <dgm:pt modelId="{6DFF3DAA-9193-4AD2-A1C4-6328001B29A1}" type="sibTrans" cxnId="{ED800D3A-6DB2-401E-B70B-CCF7DECE2D18}">
      <dgm:prSet/>
      <dgm:spPr/>
      <dgm:t>
        <a:bodyPr/>
        <a:lstStyle/>
        <a:p>
          <a:endParaRPr lang="en-US"/>
        </a:p>
      </dgm:t>
    </dgm:pt>
    <dgm:pt modelId="{FD915C75-C0DF-4089-8A83-6AEA1731F8B7}">
      <dgm:prSet phldrT="[Text]"/>
      <dgm:spPr/>
      <dgm:t>
        <a:bodyPr/>
        <a:lstStyle/>
        <a:p>
          <a:r>
            <a:rPr lang="en-US" dirty="0">
              <a:latin typeface="Arial" panose="020B0604020202020204" pitchFamily="34" charset="0"/>
              <a:cs typeface="Arial" panose="020B0604020202020204" pitchFamily="34" charset="0"/>
            </a:rPr>
            <a:t>Harassing friends/family about the target’s whereabouts</a:t>
          </a:r>
        </a:p>
      </dgm:t>
    </dgm:pt>
    <dgm:pt modelId="{0E3CAD20-F068-4136-9632-559A364F81CF}" type="parTrans" cxnId="{B7CECDC7-1DF0-45C4-A15D-1F9C5704C220}">
      <dgm:prSet/>
      <dgm:spPr/>
      <dgm:t>
        <a:bodyPr/>
        <a:lstStyle/>
        <a:p>
          <a:endParaRPr lang="en-US"/>
        </a:p>
      </dgm:t>
    </dgm:pt>
    <dgm:pt modelId="{D92BC25B-1214-47D4-AC99-93EEBD5CFD70}" type="sibTrans" cxnId="{B7CECDC7-1DF0-45C4-A15D-1F9C5704C220}">
      <dgm:prSet/>
      <dgm:spPr/>
      <dgm:t>
        <a:bodyPr/>
        <a:lstStyle/>
        <a:p>
          <a:endParaRPr lang="en-US"/>
        </a:p>
      </dgm:t>
    </dgm:pt>
    <dgm:pt modelId="{1CB111E0-B94F-4D72-9EA0-6426073C071C}">
      <dgm:prSet phldrT="[Text]"/>
      <dgm:spPr/>
      <dgm:t>
        <a:bodyPr/>
        <a:lstStyle/>
        <a:p>
          <a:r>
            <a:rPr lang="en-US" dirty="0">
              <a:latin typeface="Arial" panose="020B0604020202020204" pitchFamily="34" charset="0"/>
              <a:cs typeface="Arial" panose="020B0604020202020204" pitchFamily="34" charset="0"/>
            </a:rPr>
            <a:t>Tracking the target’s location with a tracking device or app</a:t>
          </a:r>
        </a:p>
      </dgm:t>
    </dgm:pt>
    <dgm:pt modelId="{35360EA8-8069-4C73-9996-0214E8F3D0BF}" type="parTrans" cxnId="{5812CDFC-53A6-45A3-8959-DDBE11A45BB1}">
      <dgm:prSet/>
      <dgm:spPr/>
      <dgm:t>
        <a:bodyPr/>
        <a:lstStyle/>
        <a:p>
          <a:endParaRPr lang="en-US"/>
        </a:p>
      </dgm:t>
    </dgm:pt>
    <dgm:pt modelId="{0EAA3058-0A30-4231-BC2A-7DB6F73734A5}" type="sibTrans" cxnId="{5812CDFC-53A6-45A3-8959-DDBE11A45BB1}">
      <dgm:prSet/>
      <dgm:spPr/>
      <dgm:t>
        <a:bodyPr/>
        <a:lstStyle/>
        <a:p>
          <a:endParaRPr lang="en-US"/>
        </a:p>
      </dgm:t>
    </dgm:pt>
    <dgm:pt modelId="{0D208F88-DB79-4427-BC69-019DB4501B38}">
      <dgm:prSet phldrT="[Text]"/>
      <dgm:spPr/>
      <dgm:t>
        <a:bodyPr/>
        <a:lstStyle/>
        <a:p>
          <a:r>
            <a:rPr lang="en-US" dirty="0">
              <a:latin typeface="Arial" panose="020B0604020202020204" pitchFamily="34" charset="0"/>
              <a:cs typeface="Arial" panose="020B0604020202020204" pitchFamily="34" charset="0"/>
            </a:rPr>
            <a:t>Posting or threatening to post unwanted personal information on the internet</a:t>
          </a:r>
        </a:p>
      </dgm:t>
    </dgm:pt>
    <dgm:pt modelId="{481796EE-B5F8-4588-B5D0-E93E569615EA}" type="parTrans" cxnId="{A8DF9278-6CE9-412C-9D59-EFA5C61D82AF}">
      <dgm:prSet/>
      <dgm:spPr/>
      <dgm:t>
        <a:bodyPr/>
        <a:lstStyle/>
        <a:p>
          <a:endParaRPr lang="en-US"/>
        </a:p>
      </dgm:t>
    </dgm:pt>
    <dgm:pt modelId="{D044B909-962B-4DDD-A588-5115733E8CEA}" type="sibTrans" cxnId="{A8DF9278-6CE9-412C-9D59-EFA5C61D82AF}">
      <dgm:prSet/>
      <dgm:spPr/>
      <dgm:t>
        <a:bodyPr/>
        <a:lstStyle/>
        <a:p>
          <a:endParaRPr lang="en-US"/>
        </a:p>
      </dgm:t>
    </dgm:pt>
    <dgm:pt modelId="{C88885BE-EC82-4A2F-8B72-016DB64AFC55}">
      <dgm:prSet phldrT="[Text]"/>
      <dgm:spPr/>
      <dgm:t>
        <a:bodyPr/>
        <a:lstStyle/>
        <a:p>
          <a:r>
            <a:rPr lang="en-US" dirty="0">
              <a:latin typeface="Arial" panose="020B0604020202020204" pitchFamily="34" charset="0"/>
              <a:cs typeface="Arial" panose="020B0604020202020204" pitchFamily="34" charset="0"/>
            </a:rPr>
            <a:t>Monitoring the target’s activities on social media</a:t>
          </a:r>
        </a:p>
      </dgm:t>
    </dgm:pt>
    <dgm:pt modelId="{671A901A-0A9A-4DCA-A91F-8BF7214C0004}" type="parTrans" cxnId="{E04D099B-A5C7-4442-BC05-7A209148BBA6}">
      <dgm:prSet/>
      <dgm:spPr/>
      <dgm:t>
        <a:bodyPr/>
        <a:lstStyle/>
        <a:p>
          <a:endParaRPr lang="en-US"/>
        </a:p>
      </dgm:t>
    </dgm:pt>
    <dgm:pt modelId="{2C3314C0-DD75-40A0-9D49-E7ECFAE83FE3}" type="sibTrans" cxnId="{E04D099B-A5C7-4442-BC05-7A209148BBA6}">
      <dgm:prSet/>
      <dgm:spPr/>
      <dgm:t>
        <a:bodyPr/>
        <a:lstStyle/>
        <a:p>
          <a:endParaRPr lang="en-US"/>
        </a:p>
      </dgm:t>
    </dgm:pt>
    <dgm:pt modelId="{0DE6B1D3-D1FE-4717-8EF7-43DB02E9A730}">
      <dgm:prSet phldrT="[Text]"/>
      <dgm:spPr/>
      <dgm:t>
        <a:bodyPr/>
        <a:lstStyle/>
        <a:p>
          <a:r>
            <a:rPr lang="en-US" dirty="0">
              <a:latin typeface="Arial" panose="020B0604020202020204" pitchFamily="34" charset="0"/>
              <a:cs typeface="Arial" panose="020B0604020202020204" pitchFamily="34" charset="0"/>
            </a:rPr>
            <a:t>Spying using technology</a:t>
          </a:r>
        </a:p>
      </dgm:t>
    </dgm:pt>
    <dgm:pt modelId="{D311F533-C44F-46FB-81D4-028B3184DCAD}" type="parTrans" cxnId="{F5CE0235-16DC-4B6C-B8EB-4273B8B47065}">
      <dgm:prSet/>
      <dgm:spPr/>
      <dgm:t>
        <a:bodyPr/>
        <a:lstStyle/>
        <a:p>
          <a:endParaRPr lang="en-US"/>
        </a:p>
      </dgm:t>
    </dgm:pt>
    <dgm:pt modelId="{B3A6AA6B-C831-4221-8949-489C261BE443}" type="sibTrans" cxnId="{F5CE0235-16DC-4B6C-B8EB-4273B8B47065}">
      <dgm:prSet/>
      <dgm:spPr/>
      <dgm:t>
        <a:bodyPr/>
        <a:lstStyle/>
        <a:p>
          <a:endParaRPr lang="en-US"/>
        </a:p>
      </dgm:t>
    </dgm:pt>
    <dgm:pt modelId="{200E8410-76AA-4D19-BEB3-B6DCA4C3FA4E}" type="pres">
      <dgm:prSet presAssocID="{090CCE6B-215C-41F6-95CD-BF1CF1E17A50}" presName="Name0" presStyleCnt="0">
        <dgm:presLayoutVars>
          <dgm:dir/>
          <dgm:animLvl val="lvl"/>
          <dgm:resizeHandles val="exact"/>
        </dgm:presLayoutVars>
      </dgm:prSet>
      <dgm:spPr/>
    </dgm:pt>
    <dgm:pt modelId="{A60570FA-8DEF-47BB-B696-424E678FF973}" type="pres">
      <dgm:prSet presAssocID="{40022BAE-0F1F-475C-BF3B-E7A707B2AC27}" presName="composite" presStyleCnt="0"/>
      <dgm:spPr/>
    </dgm:pt>
    <dgm:pt modelId="{1FFA28ED-4498-49AC-BA50-503C5B49274F}" type="pres">
      <dgm:prSet presAssocID="{40022BAE-0F1F-475C-BF3B-E7A707B2AC27}" presName="parTx" presStyleLbl="alignNode1" presStyleIdx="0" presStyleCnt="2">
        <dgm:presLayoutVars>
          <dgm:chMax val="0"/>
          <dgm:chPref val="0"/>
          <dgm:bulletEnabled val="1"/>
        </dgm:presLayoutVars>
      </dgm:prSet>
      <dgm:spPr/>
    </dgm:pt>
    <dgm:pt modelId="{5A5E5086-5A6C-46C3-94BB-8F8B5A045832}" type="pres">
      <dgm:prSet presAssocID="{40022BAE-0F1F-475C-BF3B-E7A707B2AC27}" presName="desTx" presStyleLbl="alignAccFollowNode1" presStyleIdx="0" presStyleCnt="2">
        <dgm:presLayoutVars>
          <dgm:bulletEnabled val="1"/>
        </dgm:presLayoutVars>
      </dgm:prSet>
      <dgm:spPr/>
    </dgm:pt>
    <dgm:pt modelId="{FCBE267D-1B42-4AC3-BC48-5E13E0A8364D}" type="pres">
      <dgm:prSet presAssocID="{9E4A5143-CA68-4261-AF40-306B728B5267}" presName="space" presStyleCnt="0"/>
      <dgm:spPr/>
    </dgm:pt>
    <dgm:pt modelId="{9BEDD181-1CA5-4078-8BA0-8281E5DE129C}" type="pres">
      <dgm:prSet presAssocID="{8E927A80-26C3-4361-97ED-9DC844A0CA6E}" presName="composite" presStyleCnt="0"/>
      <dgm:spPr/>
    </dgm:pt>
    <dgm:pt modelId="{B07E2CD1-EB1F-4DD6-B646-6E463E354634}" type="pres">
      <dgm:prSet presAssocID="{8E927A80-26C3-4361-97ED-9DC844A0CA6E}" presName="parTx" presStyleLbl="alignNode1" presStyleIdx="1" presStyleCnt="2">
        <dgm:presLayoutVars>
          <dgm:chMax val="0"/>
          <dgm:chPref val="0"/>
          <dgm:bulletEnabled val="1"/>
        </dgm:presLayoutVars>
      </dgm:prSet>
      <dgm:spPr/>
    </dgm:pt>
    <dgm:pt modelId="{EECCE3CD-F01E-4D20-9FD1-858DBCE11DA2}" type="pres">
      <dgm:prSet presAssocID="{8E927A80-26C3-4361-97ED-9DC844A0CA6E}" presName="desTx" presStyleLbl="alignAccFollowNode1" presStyleIdx="1" presStyleCnt="2">
        <dgm:presLayoutVars>
          <dgm:bulletEnabled val="1"/>
        </dgm:presLayoutVars>
      </dgm:prSet>
      <dgm:spPr/>
    </dgm:pt>
  </dgm:ptLst>
  <dgm:cxnLst>
    <dgm:cxn modelId="{0EB36C20-AAA4-454D-9CF1-A9CF761DFDB7}" type="presOf" srcId="{1CB111E0-B94F-4D72-9EA0-6426073C071C}" destId="{EECCE3CD-F01E-4D20-9FD1-858DBCE11DA2}" srcOrd="0" destOrd="2" presId="urn:microsoft.com/office/officeart/2005/8/layout/hList1"/>
    <dgm:cxn modelId="{8474C627-00F4-4649-ACD4-FB6829BEFDE4}" srcId="{40022BAE-0F1F-475C-BF3B-E7A707B2AC27}" destId="{2A9921C8-F548-4704-A4E3-D8AA01AC9C43}" srcOrd="0" destOrd="0" parTransId="{3238CBA9-B2B9-49FD-BCE0-00F55243C54D}" sibTransId="{CD45F51C-25BC-4BD7-B617-1506E977366E}"/>
    <dgm:cxn modelId="{5C095D2E-D2E7-4F85-8821-BC1169C93219}" srcId="{090CCE6B-215C-41F6-95CD-BF1CF1E17A50}" destId="{40022BAE-0F1F-475C-BF3B-E7A707B2AC27}" srcOrd="0" destOrd="0" parTransId="{70E98F62-E7EE-4A5D-87CB-46706C1A656E}" sibTransId="{9E4A5143-CA68-4261-AF40-306B728B5267}"/>
    <dgm:cxn modelId="{F5CE0235-16DC-4B6C-B8EB-4273B8B47065}" srcId="{8E927A80-26C3-4361-97ED-9DC844A0CA6E}" destId="{0DE6B1D3-D1FE-4717-8EF7-43DB02E9A730}" srcOrd="0" destOrd="0" parTransId="{D311F533-C44F-46FB-81D4-028B3184DCAD}" sibTransId="{B3A6AA6B-C831-4221-8949-489C261BE443}"/>
    <dgm:cxn modelId="{ED800D3A-6DB2-401E-B70B-CCF7DECE2D18}" srcId="{40022BAE-0F1F-475C-BF3B-E7A707B2AC27}" destId="{CEBC93EC-8B5B-4B77-B280-4A0AAC96178B}" srcOrd="3" destOrd="0" parTransId="{74844595-523F-408A-97C8-1B61BC8A2344}" sibTransId="{6DFF3DAA-9193-4AD2-A1C4-6328001B29A1}"/>
    <dgm:cxn modelId="{C05C043B-4036-4271-A389-29F3DC134D38}" type="presOf" srcId="{CEBC93EC-8B5B-4B77-B280-4A0AAC96178B}" destId="{5A5E5086-5A6C-46C3-94BB-8F8B5A045832}" srcOrd="0" destOrd="3" presId="urn:microsoft.com/office/officeart/2005/8/layout/hList1"/>
    <dgm:cxn modelId="{687EA963-0931-4EC4-B365-F7473F0AA6D6}" type="presOf" srcId="{C88885BE-EC82-4A2F-8B72-016DB64AFC55}" destId="{EECCE3CD-F01E-4D20-9FD1-858DBCE11DA2}" srcOrd="0" destOrd="4" presId="urn:microsoft.com/office/officeart/2005/8/layout/hList1"/>
    <dgm:cxn modelId="{065E186C-4F78-4EFA-8759-5A752DCC72D5}" srcId="{40022BAE-0F1F-475C-BF3B-E7A707B2AC27}" destId="{FF4F71ED-E7AB-4A4A-ABCD-B16FAC7871B7}" srcOrd="1" destOrd="0" parTransId="{CFDE2CEB-9B08-4346-8FC6-0252F386E5E9}" sibTransId="{10459C82-CEE5-4D56-925B-A045F2A6D0F5}"/>
    <dgm:cxn modelId="{5FEF8C6C-0818-4E86-9540-41F77A4EF96B}" type="presOf" srcId="{40022BAE-0F1F-475C-BF3B-E7A707B2AC27}" destId="{1FFA28ED-4498-49AC-BA50-503C5B49274F}" srcOrd="0" destOrd="0" presId="urn:microsoft.com/office/officeart/2005/8/layout/hList1"/>
    <dgm:cxn modelId="{3EA4AE4C-D849-40A9-B146-0D275D4744E8}" type="presOf" srcId="{5A850A24-AEC2-4EAB-A498-46C3AA437DD1}" destId="{5A5E5086-5A6C-46C3-94BB-8F8B5A045832}" srcOrd="0" destOrd="2" presId="urn:microsoft.com/office/officeart/2005/8/layout/hList1"/>
    <dgm:cxn modelId="{0E018452-5FE5-4442-AFA2-E74908A4F8B4}" type="presOf" srcId="{2A9921C8-F548-4704-A4E3-D8AA01AC9C43}" destId="{5A5E5086-5A6C-46C3-94BB-8F8B5A045832}" srcOrd="0" destOrd="0" presId="urn:microsoft.com/office/officeart/2005/8/layout/hList1"/>
    <dgm:cxn modelId="{A8DF9278-6CE9-412C-9D59-EFA5C61D82AF}" srcId="{8E927A80-26C3-4361-97ED-9DC844A0CA6E}" destId="{0D208F88-DB79-4427-BC69-019DB4501B38}" srcOrd="3" destOrd="0" parTransId="{481796EE-B5F8-4588-B5D0-E93E569615EA}" sibTransId="{D044B909-962B-4DDD-A588-5115733E8CEA}"/>
    <dgm:cxn modelId="{E763097B-01DE-4AAE-A532-EFC252184B2D}" type="presOf" srcId="{0D208F88-DB79-4427-BC69-019DB4501B38}" destId="{EECCE3CD-F01E-4D20-9FD1-858DBCE11DA2}" srcOrd="0" destOrd="3" presId="urn:microsoft.com/office/officeart/2005/8/layout/hList1"/>
    <dgm:cxn modelId="{8C7EDA97-51F4-45F4-BF30-FD0BC1633044}" type="presOf" srcId="{FD915C75-C0DF-4089-8A83-6AEA1731F8B7}" destId="{5A5E5086-5A6C-46C3-94BB-8F8B5A045832}" srcOrd="0" destOrd="4" presId="urn:microsoft.com/office/officeart/2005/8/layout/hList1"/>
    <dgm:cxn modelId="{E04D099B-A5C7-4442-BC05-7A209148BBA6}" srcId="{8E927A80-26C3-4361-97ED-9DC844A0CA6E}" destId="{C88885BE-EC82-4A2F-8B72-016DB64AFC55}" srcOrd="4" destOrd="0" parTransId="{671A901A-0A9A-4DCA-A91F-8BF7214C0004}" sibTransId="{2C3314C0-DD75-40A0-9D49-E7ECFAE83FE3}"/>
    <dgm:cxn modelId="{B7CECDC7-1DF0-45C4-A15D-1F9C5704C220}" srcId="{40022BAE-0F1F-475C-BF3B-E7A707B2AC27}" destId="{FD915C75-C0DF-4089-8A83-6AEA1731F8B7}" srcOrd="4" destOrd="0" parTransId="{0E3CAD20-F068-4136-9632-559A364F81CF}" sibTransId="{D92BC25B-1214-47D4-AC99-93EEBD5CFD70}"/>
    <dgm:cxn modelId="{8AEBFAC9-E823-4F2A-9CD4-541DD36DF9E7}" srcId="{8E927A80-26C3-4361-97ED-9DC844A0CA6E}" destId="{F0A0F1A8-039D-4638-8D51-32C384DC5304}" srcOrd="1" destOrd="0" parTransId="{2F3A9C83-E0D2-4CAC-9703-D345FEF7DD8F}" sibTransId="{0CA44C1B-B650-481C-BA62-0240CCF7EF7D}"/>
    <dgm:cxn modelId="{DA905CCF-67B1-49D1-8B00-3497BD0A4F85}" type="presOf" srcId="{090CCE6B-215C-41F6-95CD-BF1CF1E17A50}" destId="{200E8410-76AA-4D19-BEB3-B6DCA4C3FA4E}" srcOrd="0" destOrd="0" presId="urn:microsoft.com/office/officeart/2005/8/layout/hList1"/>
    <dgm:cxn modelId="{661549D1-D5AF-4255-892D-9E11FD41FD04}" type="presOf" srcId="{8E927A80-26C3-4361-97ED-9DC844A0CA6E}" destId="{B07E2CD1-EB1F-4DD6-B646-6E463E354634}" srcOrd="0" destOrd="0" presId="urn:microsoft.com/office/officeart/2005/8/layout/hList1"/>
    <dgm:cxn modelId="{86AF9DD1-4821-4996-A374-CA7277878119}" type="presOf" srcId="{FF4F71ED-E7AB-4A4A-ABCD-B16FAC7871B7}" destId="{5A5E5086-5A6C-46C3-94BB-8F8B5A045832}" srcOrd="0" destOrd="1" presId="urn:microsoft.com/office/officeart/2005/8/layout/hList1"/>
    <dgm:cxn modelId="{42BDCED9-5D61-411D-93D9-9C259C75D9F9}" srcId="{090CCE6B-215C-41F6-95CD-BF1CF1E17A50}" destId="{8E927A80-26C3-4361-97ED-9DC844A0CA6E}" srcOrd="1" destOrd="0" parTransId="{19268B0F-258B-456D-8550-6144F57BA19B}" sibTransId="{CA6488DC-1490-49FC-A6BB-70042FEB6F07}"/>
    <dgm:cxn modelId="{4963F7E0-D637-42C9-A639-1D24711A4DB8}" type="presOf" srcId="{0DE6B1D3-D1FE-4717-8EF7-43DB02E9A730}" destId="{EECCE3CD-F01E-4D20-9FD1-858DBCE11DA2}" srcOrd="0" destOrd="0" presId="urn:microsoft.com/office/officeart/2005/8/layout/hList1"/>
    <dgm:cxn modelId="{603977EB-903F-4270-87AB-C0C03A3AB67A}" srcId="{40022BAE-0F1F-475C-BF3B-E7A707B2AC27}" destId="{5A850A24-AEC2-4EAB-A498-46C3AA437DD1}" srcOrd="2" destOrd="0" parTransId="{C245F68B-9134-488A-BC6D-31DE9C4517C2}" sibTransId="{F52CF48E-B921-4045-B538-609D29A35D99}"/>
    <dgm:cxn modelId="{5812CDFC-53A6-45A3-8959-DDBE11A45BB1}" srcId="{8E927A80-26C3-4361-97ED-9DC844A0CA6E}" destId="{1CB111E0-B94F-4D72-9EA0-6426073C071C}" srcOrd="2" destOrd="0" parTransId="{35360EA8-8069-4C73-9996-0214E8F3D0BF}" sibTransId="{0EAA3058-0A30-4231-BC2A-7DB6F73734A5}"/>
    <dgm:cxn modelId="{8F749FFD-AD7D-448A-ADAB-28CFD7AF92A4}" type="presOf" srcId="{F0A0F1A8-039D-4638-8D51-32C384DC5304}" destId="{EECCE3CD-F01E-4D20-9FD1-858DBCE11DA2}" srcOrd="0" destOrd="1" presId="urn:microsoft.com/office/officeart/2005/8/layout/hList1"/>
    <dgm:cxn modelId="{37567DE5-3EE1-4602-B4D6-6EC9A9E82B97}" type="presParOf" srcId="{200E8410-76AA-4D19-BEB3-B6DCA4C3FA4E}" destId="{A60570FA-8DEF-47BB-B696-424E678FF973}" srcOrd="0" destOrd="0" presId="urn:microsoft.com/office/officeart/2005/8/layout/hList1"/>
    <dgm:cxn modelId="{F771C6E2-711A-4B00-B36B-F3E26119BC66}" type="presParOf" srcId="{A60570FA-8DEF-47BB-B696-424E678FF973}" destId="{1FFA28ED-4498-49AC-BA50-503C5B49274F}" srcOrd="0" destOrd="0" presId="urn:microsoft.com/office/officeart/2005/8/layout/hList1"/>
    <dgm:cxn modelId="{C9BE1630-081C-45FE-85A7-DAEDB583C560}" type="presParOf" srcId="{A60570FA-8DEF-47BB-B696-424E678FF973}" destId="{5A5E5086-5A6C-46C3-94BB-8F8B5A045832}" srcOrd="1" destOrd="0" presId="urn:microsoft.com/office/officeart/2005/8/layout/hList1"/>
    <dgm:cxn modelId="{86985C1E-2E07-493E-9B9F-50CFD6F3C852}" type="presParOf" srcId="{200E8410-76AA-4D19-BEB3-B6DCA4C3FA4E}" destId="{FCBE267D-1B42-4AC3-BC48-5E13E0A8364D}" srcOrd="1" destOrd="0" presId="urn:microsoft.com/office/officeart/2005/8/layout/hList1"/>
    <dgm:cxn modelId="{536F8168-533C-4B07-A21F-54B2AEB815E9}" type="presParOf" srcId="{200E8410-76AA-4D19-BEB3-B6DCA4C3FA4E}" destId="{9BEDD181-1CA5-4078-8BA0-8281E5DE129C}" srcOrd="2" destOrd="0" presId="urn:microsoft.com/office/officeart/2005/8/layout/hList1"/>
    <dgm:cxn modelId="{B8FE61DE-F72E-4DE7-A188-AC3A83817E37}" type="presParOf" srcId="{9BEDD181-1CA5-4078-8BA0-8281E5DE129C}" destId="{B07E2CD1-EB1F-4DD6-B646-6E463E354634}" srcOrd="0" destOrd="0" presId="urn:microsoft.com/office/officeart/2005/8/layout/hList1"/>
    <dgm:cxn modelId="{DED43A96-B9A1-4864-914C-517857938A12}" type="presParOf" srcId="{9BEDD181-1CA5-4078-8BA0-8281E5DE129C}" destId="{EECCE3CD-F01E-4D20-9FD1-858DBCE11DA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68906C-73BF-4424-B75B-E290B99EEBD5}"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6EDEEAAB-5481-4004-8B92-BCEA35951FAB}">
      <dgm:prSet phldrT="[Text]"/>
      <dgm:spPr/>
      <dgm:t>
        <a:bodyPr/>
        <a:lstStyle/>
        <a:p>
          <a:r>
            <a:rPr lang="en-US" dirty="0">
              <a:latin typeface="Arial" panose="020B0604020202020204" pitchFamily="34" charset="0"/>
              <a:cs typeface="Arial" panose="020B0604020202020204" pitchFamily="34" charset="0"/>
            </a:rPr>
            <a:t>Alone, isolated, and ashamed</a:t>
          </a:r>
        </a:p>
      </dgm:t>
    </dgm:pt>
    <dgm:pt modelId="{8CF2583F-6845-4ED6-AF7D-FD8016656660}" type="parTrans" cxnId="{46FD7215-7B04-42BD-BA02-814659A97165}">
      <dgm:prSet/>
      <dgm:spPr/>
      <dgm:t>
        <a:bodyPr/>
        <a:lstStyle/>
        <a:p>
          <a:endParaRPr lang="en-US"/>
        </a:p>
      </dgm:t>
    </dgm:pt>
    <dgm:pt modelId="{C7B0EE55-2C6B-4F8D-9605-61126A63359E}" type="sibTrans" cxnId="{46FD7215-7B04-42BD-BA02-814659A97165}">
      <dgm:prSet/>
      <dgm:spPr/>
      <dgm:t>
        <a:bodyPr/>
        <a:lstStyle/>
        <a:p>
          <a:endParaRPr lang="en-US"/>
        </a:p>
      </dgm:t>
    </dgm:pt>
    <dgm:pt modelId="{38F65F32-4664-4F38-BC1A-91F973AFA7D7}">
      <dgm:prSet phldrT="[Text]"/>
      <dgm:spPr/>
      <dgm:t>
        <a:bodyPr/>
        <a:lstStyle/>
        <a:p>
          <a:r>
            <a:rPr lang="en-US" dirty="0">
              <a:latin typeface="Arial" panose="020B0604020202020204" pitchFamily="34" charset="0"/>
              <a:cs typeface="Arial" panose="020B0604020202020204" pitchFamily="34" charset="0"/>
            </a:rPr>
            <a:t>Vulnerable and unsafe</a:t>
          </a:r>
        </a:p>
      </dgm:t>
    </dgm:pt>
    <dgm:pt modelId="{BCDD0C39-7711-4DA8-A98D-1E423B73EB37}" type="parTrans" cxnId="{1298647A-04B7-4C98-A3FC-0E5D853422D6}">
      <dgm:prSet/>
      <dgm:spPr/>
      <dgm:t>
        <a:bodyPr/>
        <a:lstStyle/>
        <a:p>
          <a:endParaRPr lang="en-US"/>
        </a:p>
      </dgm:t>
    </dgm:pt>
    <dgm:pt modelId="{023CB02D-54F7-4FE9-B07C-43F2D6042FA0}" type="sibTrans" cxnId="{1298647A-04B7-4C98-A3FC-0E5D853422D6}">
      <dgm:prSet/>
      <dgm:spPr/>
      <dgm:t>
        <a:bodyPr/>
        <a:lstStyle/>
        <a:p>
          <a:endParaRPr lang="en-US"/>
        </a:p>
      </dgm:t>
    </dgm:pt>
    <dgm:pt modelId="{18122C9F-5020-49CA-92FA-F7D9BAA960F4}">
      <dgm:prSet phldrT="[Text]"/>
      <dgm:spPr/>
      <dgm:t>
        <a:bodyPr/>
        <a:lstStyle/>
        <a:p>
          <a:r>
            <a:rPr lang="en-US" dirty="0">
              <a:latin typeface="Arial" panose="020B0604020202020204" pitchFamily="34" charset="0"/>
              <a:cs typeface="Arial" panose="020B0604020202020204" pitchFamily="34" charset="0"/>
            </a:rPr>
            <a:t>Depressed and anxious</a:t>
          </a:r>
        </a:p>
      </dgm:t>
    </dgm:pt>
    <dgm:pt modelId="{D66F0A5E-9AFF-4CD2-8028-C9BD21AF72E1}" type="parTrans" cxnId="{F1AA440C-EB20-43C5-8264-0077DEBCD29A}">
      <dgm:prSet/>
      <dgm:spPr/>
      <dgm:t>
        <a:bodyPr/>
        <a:lstStyle/>
        <a:p>
          <a:endParaRPr lang="en-US"/>
        </a:p>
      </dgm:t>
    </dgm:pt>
    <dgm:pt modelId="{0AA937CA-4402-4958-A45F-9A9FD50EB1F6}" type="sibTrans" cxnId="{F1AA440C-EB20-43C5-8264-0077DEBCD29A}">
      <dgm:prSet/>
      <dgm:spPr/>
      <dgm:t>
        <a:bodyPr/>
        <a:lstStyle/>
        <a:p>
          <a:endParaRPr lang="en-US"/>
        </a:p>
      </dgm:t>
    </dgm:pt>
    <dgm:pt modelId="{A92ABADB-D6BD-4608-9E51-6FFAE24B7689}">
      <dgm:prSet phldrT="[Text]"/>
      <dgm:spPr/>
      <dgm:t>
        <a:bodyPr/>
        <a:lstStyle/>
        <a:p>
          <a:r>
            <a:rPr lang="en-US" dirty="0">
              <a:latin typeface="Arial" panose="020B0604020202020204" pitchFamily="34" charset="0"/>
              <a:cs typeface="Arial" panose="020B0604020202020204" pitchFamily="34" charset="0"/>
            </a:rPr>
            <a:t>Nervous, irritable, and impatient</a:t>
          </a:r>
        </a:p>
      </dgm:t>
    </dgm:pt>
    <dgm:pt modelId="{BE53B0DD-574E-4A73-887C-62F96993B640}" type="parTrans" cxnId="{36734DC0-FC04-438B-8A27-00441537ED48}">
      <dgm:prSet/>
      <dgm:spPr/>
      <dgm:t>
        <a:bodyPr/>
        <a:lstStyle/>
        <a:p>
          <a:endParaRPr lang="en-US"/>
        </a:p>
      </dgm:t>
    </dgm:pt>
    <dgm:pt modelId="{F501BF2D-722D-4B43-917C-AABBB1F7469F}" type="sibTrans" cxnId="{36734DC0-FC04-438B-8A27-00441537ED48}">
      <dgm:prSet/>
      <dgm:spPr/>
      <dgm:t>
        <a:bodyPr/>
        <a:lstStyle/>
        <a:p>
          <a:endParaRPr lang="en-US"/>
        </a:p>
      </dgm:t>
    </dgm:pt>
    <dgm:pt modelId="{27F14132-3C30-455D-A236-25714E2B2C09}">
      <dgm:prSet phldrT="[Text]"/>
      <dgm:spPr/>
      <dgm:t>
        <a:bodyPr/>
        <a:lstStyle/>
        <a:p>
          <a:r>
            <a:rPr lang="en-US" dirty="0">
              <a:latin typeface="Arial" panose="020B0604020202020204" pitchFamily="34" charset="0"/>
              <a:cs typeface="Arial" panose="020B0604020202020204" pitchFamily="34" charset="0"/>
            </a:rPr>
            <a:t>Confused and frustrated</a:t>
          </a:r>
        </a:p>
      </dgm:t>
    </dgm:pt>
    <dgm:pt modelId="{0520E5B6-E4CB-4024-8F92-ABCD436FA39B}" type="parTrans" cxnId="{E4FF8981-7029-46DD-9CDE-F67297BBA724}">
      <dgm:prSet/>
      <dgm:spPr/>
      <dgm:t>
        <a:bodyPr/>
        <a:lstStyle/>
        <a:p>
          <a:endParaRPr lang="en-US"/>
        </a:p>
      </dgm:t>
    </dgm:pt>
    <dgm:pt modelId="{273F5E71-EF37-4B48-8AF5-8D0FD1EB9BE5}" type="sibTrans" cxnId="{E4FF8981-7029-46DD-9CDE-F67297BBA724}">
      <dgm:prSet/>
      <dgm:spPr/>
      <dgm:t>
        <a:bodyPr/>
        <a:lstStyle/>
        <a:p>
          <a:endParaRPr lang="en-US"/>
        </a:p>
      </dgm:t>
    </dgm:pt>
    <dgm:pt modelId="{2FD1CCAF-311B-46BF-AB6C-03A8E913DBDE}" type="pres">
      <dgm:prSet presAssocID="{3868906C-73BF-4424-B75B-E290B99EEBD5}" presName="diagram" presStyleCnt="0">
        <dgm:presLayoutVars>
          <dgm:dir/>
          <dgm:resizeHandles val="exact"/>
        </dgm:presLayoutVars>
      </dgm:prSet>
      <dgm:spPr/>
    </dgm:pt>
    <dgm:pt modelId="{36823DC3-DFD9-4955-B3EB-9213BD59E338}" type="pres">
      <dgm:prSet presAssocID="{6EDEEAAB-5481-4004-8B92-BCEA35951FAB}" presName="node" presStyleLbl="node1" presStyleIdx="0" presStyleCnt="5">
        <dgm:presLayoutVars>
          <dgm:bulletEnabled val="1"/>
        </dgm:presLayoutVars>
      </dgm:prSet>
      <dgm:spPr/>
    </dgm:pt>
    <dgm:pt modelId="{3DD6A724-039C-404B-A294-DBF8923F4937}" type="pres">
      <dgm:prSet presAssocID="{C7B0EE55-2C6B-4F8D-9605-61126A63359E}" presName="sibTrans" presStyleCnt="0"/>
      <dgm:spPr/>
    </dgm:pt>
    <dgm:pt modelId="{54AF31DD-8FB2-4027-AE25-4F69A8A84717}" type="pres">
      <dgm:prSet presAssocID="{38F65F32-4664-4F38-BC1A-91F973AFA7D7}" presName="node" presStyleLbl="node1" presStyleIdx="1" presStyleCnt="5">
        <dgm:presLayoutVars>
          <dgm:bulletEnabled val="1"/>
        </dgm:presLayoutVars>
      </dgm:prSet>
      <dgm:spPr/>
    </dgm:pt>
    <dgm:pt modelId="{875B2550-2692-4A35-BF60-B7A266698958}" type="pres">
      <dgm:prSet presAssocID="{023CB02D-54F7-4FE9-B07C-43F2D6042FA0}" presName="sibTrans" presStyleCnt="0"/>
      <dgm:spPr/>
    </dgm:pt>
    <dgm:pt modelId="{E5F7F24B-4EB1-4A99-A97C-DC59EB0D5144}" type="pres">
      <dgm:prSet presAssocID="{18122C9F-5020-49CA-92FA-F7D9BAA960F4}" presName="node" presStyleLbl="node1" presStyleIdx="2" presStyleCnt="5">
        <dgm:presLayoutVars>
          <dgm:bulletEnabled val="1"/>
        </dgm:presLayoutVars>
      </dgm:prSet>
      <dgm:spPr/>
    </dgm:pt>
    <dgm:pt modelId="{112FC631-7490-4AA5-A0BF-4FCEF08DE3D8}" type="pres">
      <dgm:prSet presAssocID="{0AA937CA-4402-4958-A45F-9A9FD50EB1F6}" presName="sibTrans" presStyleCnt="0"/>
      <dgm:spPr/>
    </dgm:pt>
    <dgm:pt modelId="{90129DA4-B6C2-4E34-B264-B469182C54FB}" type="pres">
      <dgm:prSet presAssocID="{A92ABADB-D6BD-4608-9E51-6FFAE24B7689}" presName="node" presStyleLbl="node1" presStyleIdx="3" presStyleCnt="5">
        <dgm:presLayoutVars>
          <dgm:bulletEnabled val="1"/>
        </dgm:presLayoutVars>
      </dgm:prSet>
      <dgm:spPr/>
    </dgm:pt>
    <dgm:pt modelId="{EBC62727-E80D-41F5-AFDA-0D4F167CC88C}" type="pres">
      <dgm:prSet presAssocID="{F501BF2D-722D-4B43-917C-AABBB1F7469F}" presName="sibTrans" presStyleCnt="0"/>
      <dgm:spPr/>
    </dgm:pt>
    <dgm:pt modelId="{2EBA0F07-79C3-4D36-B351-0CC6BCF59BCF}" type="pres">
      <dgm:prSet presAssocID="{27F14132-3C30-455D-A236-25714E2B2C09}" presName="node" presStyleLbl="node1" presStyleIdx="4" presStyleCnt="5">
        <dgm:presLayoutVars>
          <dgm:bulletEnabled val="1"/>
        </dgm:presLayoutVars>
      </dgm:prSet>
      <dgm:spPr/>
    </dgm:pt>
  </dgm:ptLst>
  <dgm:cxnLst>
    <dgm:cxn modelId="{F1AA440C-EB20-43C5-8264-0077DEBCD29A}" srcId="{3868906C-73BF-4424-B75B-E290B99EEBD5}" destId="{18122C9F-5020-49CA-92FA-F7D9BAA960F4}" srcOrd="2" destOrd="0" parTransId="{D66F0A5E-9AFF-4CD2-8028-C9BD21AF72E1}" sibTransId="{0AA937CA-4402-4958-A45F-9A9FD50EB1F6}"/>
    <dgm:cxn modelId="{83F3320E-F797-441C-A08F-29F83398AF83}" type="presOf" srcId="{27F14132-3C30-455D-A236-25714E2B2C09}" destId="{2EBA0F07-79C3-4D36-B351-0CC6BCF59BCF}" srcOrd="0" destOrd="0" presId="urn:microsoft.com/office/officeart/2005/8/layout/default"/>
    <dgm:cxn modelId="{46FD7215-7B04-42BD-BA02-814659A97165}" srcId="{3868906C-73BF-4424-B75B-E290B99EEBD5}" destId="{6EDEEAAB-5481-4004-8B92-BCEA35951FAB}" srcOrd="0" destOrd="0" parTransId="{8CF2583F-6845-4ED6-AF7D-FD8016656660}" sibTransId="{C7B0EE55-2C6B-4F8D-9605-61126A63359E}"/>
    <dgm:cxn modelId="{BC938B1B-35C8-40E4-8D11-EB65FD3E8BC3}" type="presOf" srcId="{A92ABADB-D6BD-4608-9E51-6FFAE24B7689}" destId="{90129DA4-B6C2-4E34-B264-B469182C54FB}" srcOrd="0" destOrd="0" presId="urn:microsoft.com/office/officeart/2005/8/layout/default"/>
    <dgm:cxn modelId="{51730742-8E81-4980-B2C8-5DB75AA3261E}" type="presOf" srcId="{6EDEEAAB-5481-4004-8B92-BCEA35951FAB}" destId="{36823DC3-DFD9-4955-B3EB-9213BD59E338}" srcOrd="0" destOrd="0" presId="urn:microsoft.com/office/officeart/2005/8/layout/default"/>
    <dgm:cxn modelId="{2F2C3A78-985D-4177-8C5B-C1D15BAE2D8B}" type="presOf" srcId="{3868906C-73BF-4424-B75B-E290B99EEBD5}" destId="{2FD1CCAF-311B-46BF-AB6C-03A8E913DBDE}" srcOrd="0" destOrd="0" presId="urn:microsoft.com/office/officeart/2005/8/layout/default"/>
    <dgm:cxn modelId="{1298647A-04B7-4C98-A3FC-0E5D853422D6}" srcId="{3868906C-73BF-4424-B75B-E290B99EEBD5}" destId="{38F65F32-4664-4F38-BC1A-91F973AFA7D7}" srcOrd="1" destOrd="0" parTransId="{BCDD0C39-7711-4DA8-A98D-1E423B73EB37}" sibTransId="{023CB02D-54F7-4FE9-B07C-43F2D6042FA0}"/>
    <dgm:cxn modelId="{E4FF8981-7029-46DD-9CDE-F67297BBA724}" srcId="{3868906C-73BF-4424-B75B-E290B99EEBD5}" destId="{27F14132-3C30-455D-A236-25714E2B2C09}" srcOrd="4" destOrd="0" parTransId="{0520E5B6-E4CB-4024-8F92-ABCD436FA39B}" sibTransId="{273F5E71-EF37-4B48-8AF5-8D0FD1EB9BE5}"/>
    <dgm:cxn modelId="{A3307394-9609-479E-A33A-A9013D94B3EC}" type="presOf" srcId="{18122C9F-5020-49CA-92FA-F7D9BAA960F4}" destId="{E5F7F24B-4EB1-4A99-A97C-DC59EB0D5144}" srcOrd="0" destOrd="0" presId="urn:microsoft.com/office/officeart/2005/8/layout/default"/>
    <dgm:cxn modelId="{A620C5AF-B525-442B-A0BF-F0DA2FD4BCEB}" type="presOf" srcId="{38F65F32-4664-4F38-BC1A-91F973AFA7D7}" destId="{54AF31DD-8FB2-4027-AE25-4F69A8A84717}" srcOrd="0" destOrd="0" presId="urn:microsoft.com/office/officeart/2005/8/layout/default"/>
    <dgm:cxn modelId="{36734DC0-FC04-438B-8A27-00441537ED48}" srcId="{3868906C-73BF-4424-B75B-E290B99EEBD5}" destId="{A92ABADB-D6BD-4608-9E51-6FFAE24B7689}" srcOrd="3" destOrd="0" parTransId="{BE53B0DD-574E-4A73-887C-62F96993B640}" sibTransId="{F501BF2D-722D-4B43-917C-AABBB1F7469F}"/>
    <dgm:cxn modelId="{514D4CDE-5947-4867-8BA6-2BE119024C74}" type="presParOf" srcId="{2FD1CCAF-311B-46BF-AB6C-03A8E913DBDE}" destId="{36823DC3-DFD9-4955-B3EB-9213BD59E338}" srcOrd="0" destOrd="0" presId="urn:microsoft.com/office/officeart/2005/8/layout/default"/>
    <dgm:cxn modelId="{9CFDED5A-8973-4D0A-A566-E022913DDD25}" type="presParOf" srcId="{2FD1CCAF-311B-46BF-AB6C-03A8E913DBDE}" destId="{3DD6A724-039C-404B-A294-DBF8923F4937}" srcOrd="1" destOrd="0" presId="urn:microsoft.com/office/officeart/2005/8/layout/default"/>
    <dgm:cxn modelId="{F7BE45CA-56FE-4DE7-A8FC-A34006D46724}" type="presParOf" srcId="{2FD1CCAF-311B-46BF-AB6C-03A8E913DBDE}" destId="{54AF31DD-8FB2-4027-AE25-4F69A8A84717}" srcOrd="2" destOrd="0" presId="urn:microsoft.com/office/officeart/2005/8/layout/default"/>
    <dgm:cxn modelId="{5D2EDE41-186E-4E72-8BC9-1BC0733F709B}" type="presParOf" srcId="{2FD1CCAF-311B-46BF-AB6C-03A8E913DBDE}" destId="{875B2550-2692-4A35-BF60-B7A266698958}" srcOrd="3" destOrd="0" presId="urn:microsoft.com/office/officeart/2005/8/layout/default"/>
    <dgm:cxn modelId="{EB56054A-A7B8-4188-9911-336967985690}" type="presParOf" srcId="{2FD1CCAF-311B-46BF-AB6C-03A8E913DBDE}" destId="{E5F7F24B-4EB1-4A99-A97C-DC59EB0D5144}" srcOrd="4" destOrd="0" presId="urn:microsoft.com/office/officeart/2005/8/layout/default"/>
    <dgm:cxn modelId="{45AA9899-3BB3-4EAA-9E3C-2023BA250EAC}" type="presParOf" srcId="{2FD1CCAF-311B-46BF-AB6C-03A8E913DBDE}" destId="{112FC631-7490-4AA5-A0BF-4FCEF08DE3D8}" srcOrd="5" destOrd="0" presId="urn:microsoft.com/office/officeart/2005/8/layout/default"/>
    <dgm:cxn modelId="{C6DF3314-03EE-443C-90E4-C91665BD5214}" type="presParOf" srcId="{2FD1CCAF-311B-46BF-AB6C-03A8E913DBDE}" destId="{90129DA4-B6C2-4E34-B264-B469182C54FB}" srcOrd="6" destOrd="0" presId="urn:microsoft.com/office/officeart/2005/8/layout/default"/>
    <dgm:cxn modelId="{92F4F3B9-FB6E-4FF4-B0E3-E8E6038910D8}" type="presParOf" srcId="{2FD1CCAF-311B-46BF-AB6C-03A8E913DBDE}" destId="{EBC62727-E80D-41F5-AFDA-0D4F167CC88C}" srcOrd="7" destOrd="0" presId="urn:microsoft.com/office/officeart/2005/8/layout/default"/>
    <dgm:cxn modelId="{760E0B74-FC3E-49DA-BA32-73481F3F7732}" type="presParOf" srcId="{2FD1CCAF-311B-46BF-AB6C-03A8E913DBDE}" destId="{2EBA0F07-79C3-4D36-B351-0CC6BCF59BC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AC7F76A-8DED-4415-ADCD-18D5DC880F8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1AE14E0-BC1A-492C-8B7A-617C15875D1F}">
      <dgm:prSet phldrT="[Text]"/>
      <dgm:spPr>
        <a:solidFill>
          <a:schemeClr val="accent1">
            <a:lumMod val="90000"/>
            <a:lumOff val="10000"/>
          </a:schemeClr>
        </a:solidFill>
        <a:ln>
          <a:solidFill>
            <a:schemeClr val="accent3">
              <a:lumMod val="75000"/>
            </a:schemeClr>
          </a:solidFill>
        </a:ln>
      </dgm:spPr>
      <dgm:t>
        <a:bodyPr/>
        <a:lstStyle/>
        <a:p>
          <a:r>
            <a:rPr lang="en-US" dirty="0">
              <a:latin typeface="Arial" panose="020B0604020202020204" pitchFamily="34" charset="0"/>
              <a:cs typeface="Arial" panose="020B0604020202020204" pitchFamily="34" charset="0"/>
            </a:rPr>
            <a:t>Primary</a:t>
          </a:r>
        </a:p>
      </dgm:t>
    </dgm:pt>
    <dgm:pt modelId="{238A21CE-E3CA-4633-852A-7E2F82E66375}" type="parTrans" cxnId="{343EFAC7-D277-4C89-A857-22BF83B0AD1B}">
      <dgm:prSet/>
      <dgm:spPr/>
      <dgm:t>
        <a:bodyPr/>
        <a:lstStyle/>
        <a:p>
          <a:endParaRPr lang="en-US"/>
        </a:p>
      </dgm:t>
    </dgm:pt>
    <dgm:pt modelId="{4B9128DC-3739-4EBC-8AD7-C3276FADD3C4}" type="sibTrans" cxnId="{343EFAC7-D277-4C89-A857-22BF83B0AD1B}">
      <dgm:prSet/>
      <dgm:spPr/>
      <dgm:t>
        <a:bodyPr/>
        <a:lstStyle/>
        <a:p>
          <a:endParaRPr lang="en-US"/>
        </a:p>
      </dgm:t>
    </dgm:pt>
    <dgm:pt modelId="{D002CA33-9F48-4874-A693-971C9B9522E2}">
      <dgm:prSet phldrT="[Text]"/>
      <dgm:spPr/>
      <dgm:t>
        <a:bodyPr/>
        <a:lstStyle/>
        <a:p>
          <a:pPr>
            <a:buFontTx/>
            <a:buNone/>
          </a:pPr>
          <a:r>
            <a:rPr lang="en-US" dirty="0">
              <a:latin typeface="Arial" panose="020B0604020202020204" pitchFamily="34" charset="0"/>
              <a:cs typeface="Arial" panose="020B0604020202020204" pitchFamily="34" charset="0"/>
            </a:rPr>
            <a:t>	Primary strategies are aimed at preventing stalking behaviors.</a:t>
          </a:r>
        </a:p>
      </dgm:t>
    </dgm:pt>
    <dgm:pt modelId="{8A456F57-3396-4034-BBBC-B15890AF0002}" type="parTrans" cxnId="{11495200-E95C-4ACB-B847-6663071A4CC8}">
      <dgm:prSet/>
      <dgm:spPr/>
      <dgm:t>
        <a:bodyPr/>
        <a:lstStyle/>
        <a:p>
          <a:endParaRPr lang="en-US"/>
        </a:p>
      </dgm:t>
    </dgm:pt>
    <dgm:pt modelId="{5948BEFD-FC86-40BC-A056-388237FB9C08}" type="sibTrans" cxnId="{11495200-E95C-4ACB-B847-6663071A4CC8}">
      <dgm:prSet/>
      <dgm:spPr/>
      <dgm:t>
        <a:bodyPr/>
        <a:lstStyle/>
        <a:p>
          <a:endParaRPr lang="en-US"/>
        </a:p>
      </dgm:t>
    </dgm:pt>
    <dgm:pt modelId="{1A10DBB3-EFF8-46D9-A9D4-782BFDF43BB5}">
      <dgm:prSet phldrT="[Text]"/>
      <dgm:spPr>
        <a:solidFill>
          <a:schemeClr val="accent1">
            <a:lumMod val="90000"/>
            <a:lumOff val="10000"/>
          </a:schemeClr>
        </a:solidFill>
      </dgm:spPr>
      <dgm:t>
        <a:bodyPr/>
        <a:lstStyle/>
        <a:p>
          <a:r>
            <a:rPr lang="en-US" dirty="0">
              <a:latin typeface="Arial" panose="020B0604020202020204" pitchFamily="34" charset="0"/>
              <a:cs typeface="Arial" panose="020B0604020202020204" pitchFamily="34" charset="0"/>
            </a:rPr>
            <a:t>Secondary</a:t>
          </a:r>
        </a:p>
      </dgm:t>
    </dgm:pt>
    <dgm:pt modelId="{AEE86ACC-8B4D-4D74-8F40-5683B36E79B6}" type="parTrans" cxnId="{02A5E0DF-BDA0-4473-A6BC-9AA9F94C87AE}">
      <dgm:prSet/>
      <dgm:spPr/>
      <dgm:t>
        <a:bodyPr/>
        <a:lstStyle/>
        <a:p>
          <a:endParaRPr lang="en-US"/>
        </a:p>
      </dgm:t>
    </dgm:pt>
    <dgm:pt modelId="{085B9CFB-851B-4B89-AC4F-4D753EA246F6}" type="sibTrans" cxnId="{02A5E0DF-BDA0-4473-A6BC-9AA9F94C87AE}">
      <dgm:prSet/>
      <dgm:spPr/>
      <dgm:t>
        <a:bodyPr/>
        <a:lstStyle/>
        <a:p>
          <a:endParaRPr lang="en-US"/>
        </a:p>
      </dgm:t>
    </dgm:pt>
    <dgm:pt modelId="{FC970745-E0F6-4569-B5E6-7BB922241804}">
      <dgm:prSet phldrT="[Text]"/>
      <dgm:spPr/>
      <dgm:t>
        <a:bodyPr/>
        <a:lstStyle/>
        <a:p>
          <a:pPr>
            <a:buFontTx/>
            <a:buNone/>
          </a:pPr>
          <a:r>
            <a:rPr lang="en-US" dirty="0">
              <a:latin typeface="Arial" panose="020B0604020202020204" pitchFamily="34" charset="0"/>
              <a:cs typeface="Arial" panose="020B0604020202020204" pitchFamily="34" charset="0"/>
            </a:rPr>
            <a:t>	Secondary strategies guide an expedited and efficient response to stalking behaviors.</a:t>
          </a:r>
        </a:p>
      </dgm:t>
    </dgm:pt>
    <dgm:pt modelId="{AE5AE618-1644-41FB-B9CD-2B3DCAACBD0A}" type="parTrans" cxnId="{EB5F693E-00FD-42AA-9CFE-5B9854A96012}">
      <dgm:prSet/>
      <dgm:spPr/>
      <dgm:t>
        <a:bodyPr/>
        <a:lstStyle/>
        <a:p>
          <a:endParaRPr lang="en-US"/>
        </a:p>
      </dgm:t>
    </dgm:pt>
    <dgm:pt modelId="{437DF4FE-5D44-42A2-84CE-26D95A774367}" type="sibTrans" cxnId="{EB5F693E-00FD-42AA-9CFE-5B9854A96012}">
      <dgm:prSet/>
      <dgm:spPr/>
      <dgm:t>
        <a:bodyPr/>
        <a:lstStyle/>
        <a:p>
          <a:endParaRPr lang="en-US"/>
        </a:p>
      </dgm:t>
    </dgm:pt>
    <dgm:pt modelId="{57261410-8AE3-4517-9BB6-90EACD5AA00F}">
      <dgm:prSet phldrT="[Text]"/>
      <dgm:spPr>
        <a:solidFill>
          <a:schemeClr val="accent1">
            <a:lumMod val="90000"/>
            <a:lumOff val="10000"/>
          </a:schemeClr>
        </a:solidFill>
      </dgm:spPr>
      <dgm:t>
        <a:bodyPr/>
        <a:lstStyle/>
        <a:p>
          <a:r>
            <a:rPr lang="en-US" dirty="0">
              <a:latin typeface="Arial" panose="020B0604020202020204" pitchFamily="34" charset="0"/>
              <a:cs typeface="Arial" panose="020B0604020202020204" pitchFamily="34" charset="0"/>
            </a:rPr>
            <a:t>Tertiary</a:t>
          </a:r>
        </a:p>
      </dgm:t>
    </dgm:pt>
    <dgm:pt modelId="{0B8DBC6B-E669-4141-83DD-223BAB2179C7}" type="parTrans" cxnId="{775AE10C-7544-4439-AA6A-7AF62198B575}">
      <dgm:prSet/>
      <dgm:spPr/>
      <dgm:t>
        <a:bodyPr/>
        <a:lstStyle/>
        <a:p>
          <a:endParaRPr lang="en-US"/>
        </a:p>
      </dgm:t>
    </dgm:pt>
    <dgm:pt modelId="{1221415A-6325-4D54-9F17-9808976857D2}" type="sibTrans" cxnId="{775AE10C-7544-4439-AA6A-7AF62198B575}">
      <dgm:prSet/>
      <dgm:spPr/>
      <dgm:t>
        <a:bodyPr/>
        <a:lstStyle/>
        <a:p>
          <a:endParaRPr lang="en-US"/>
        </a:p>
      </dgm:t>
    </dgm:pt>
    <dgm:pt modelId="{342CA07D-039D-444E-93EC-80741DFA825D}">
      <dgm:prSet phldrT="[Text]"/>
      <dgm:spPr/>
      <dgm:t>
        <a:bodyPr/>
        <a:lstStyle/>
        <a:p>
          <a:pPr>
            <a:buFontTx/>
            <a:buNone/>
          </a:pPr>
          <a:r>
            <a:rPr lang="en-US" dirty="0">
              <a:latin typeface="Arial" panose="020B0604020202020204" pitchFamily="34" charset="0"/>
              <a:cs typeface="Arial" panose="020B0604020202020204" pitchFamily="34" charset="0"/>
            </a:rPr>
            <a:t>	Tertiary strategies aim to mitigate the lasting effects of stalking behaviors.</a:t>
          </a:r>
        </a:p>
      </dgm:t>
    </dgm:pt>
    <dgm:pt modelId="{74E43EE0-1EC4-405D-9B8C-3E22A49C90F2}" type="parTrans" cxnId="{F7BE92FE-5C35-4BFA-966C-EFEB61112FB5}">
      <dgm:prSet/>
      <dgm:spPr/>
      <dgm:t>
        <a:bodyPr/>
        <a:lstStyle/>
        <a:p>
          <a:endParaRPr lang="en-US"/>
        </a:p>
      </dgm:t>
    </dgm:pt>
    <dgm:pt modelId="{8ADC8032-735C-48C9-966E-3FC8DDD42BCA}" type="sibTrans" cxnId="{F7BE92FE-5C35-4BFA-966C-EFEB61112FB5}">
      <dgm:prSet/>
      <dgm:spPr/>
      <dgm:t>
        <a:bodyPr/>
        <a:lstStyle/>
        <a:p>
          <a:endParaRPr lang="en-US"/>
        </a:p>
      </dgm:t>
    </dgm:pt>
    <dgm:pt modelId="{E509D109-2242-4270-80F0-C0CDCD7061A4}" type="pres">
      <dgm:prSet presAssocID="{2AC7F76A-8DED-4415-ADCD-18D5DC880F8B}" presName="Name0" presStyleCnt="0">
        <dgm:presLayoutVars>
          <dgm:dir/>
          <dgm:animLvl val="lvl"/>
          <dgm:resizeHandles val="exact"/>
        </dgm:presLayoutVars>
      </dgm:prSet>
      <dgm:spPr/>
    </dgm:pt>
    <dgm:pt modelId="{18F12E2F-815B-41C4-9396-8055BF996D7A}" type="pres">
      <dgm:prSet presAssocID="{E1AE14E0-BC1A-492C-8B7A-617C15875D1F}" presName="composite" presStyleCnt="0"/>
      <dgm:spPr/>
    </dgm:pt>
    <dgm:pt modelId="{57E06480-AE13-46E0-B388-9E37F8999F68}" type="pres">
      <dgm:prSet presAssocID="{E1AE14E0-BC1A-492C-8B7A-617C15875D1F}" presName="parTx" presStyleLbl="alignNode1" presStyleIdx="0" presStyleCnt="3">
        <dgm:presLayoutVars>
          <dgm:chMax val="0"/>
          <dgm:chPref val="0"/>
          <dgm:bulletEnabled val="1"/>
        </dgm:presLayoutVars>
      </dgm:prSet>
      <dgm:spPr/>
    </dgm:pt>
    <dgm:pt modelId="{665B6209-7956-4F0C-A025-9A021F3E9F02}" type="pres">
      <dgm:prSet presAssocID="{E1AE14E0-BC1A-492C-8B7A-617C15875D1F}" presName="desTx" presStyleLbl="alignAccFollowNode1" presStyleIdx="0" presStyleCnt="3">
        <dgm:presLayoutVars>
          <dgm:bulletEnabled val="1"/>
        </dgm:presLayoutVars>
      </dgm:prSet>
      <dgm:spPr/>
    </dgm:pt>
    <dgm:pt modelId="{A42E3C70-6E25-49E2-8D88-3F709CF32284}" type="pres">
      <dgm:prSet presAssocID="{4B9128DC-3739-4EBC-8AD7-C3276FADD3C4}" presName="space" presStyleCnt="0"/>
      <dgm:spPr/>
    </dgm:pt>
    <dgm:pt modelId="{8F189127-7592-48EF-AE8B-6AB95766F7CF}" type="pres">
      <dgm:prSet presAssocID="{1A10DBB3-EFF8-46D9-A9D4-782BFDF43BB5}" presName="composite" presStyleCnt="0"/>
      <dgm:spPr/>
    </dgm:pt>
    <dgm:pt modelId="{CEF29787-217B-4F90-AF8C-442A42EA854F}" type="pres">
      <dgm:prSet presAssocID="{1A10DBB3-EFF8-46D9-A9D4-782BFDF43BB5}" presName="parTx" presStyleLbl="alignNode1" presStyleIdx="1" presStyleCnt="3">
        <dgm:presLayoutVars>
          <dgm:chMax val="0"/>
          <dgm:chPref val="0"/>
          <dgm:bulletEnabled val="1"/>
        </dgm:presLayoutVars>
      </dgm:prSet>
      <dgm:spPr/>
    </dgm:pt>
    <dgm:pt modelId="{EA5B1005-A71B-49B5-A8C8-5DFE2E0FF0CC}" type="pres">
      <dgm:prSet presAssocID="{1A10DBB3-EFF8-46D9-A9D4-782BFDF43BB5}" presName="desTx" presStyleLbl="alignAccFollowNode1" presStyleIdx="1" presStyleCnt="3">
        <dgm:presLayoutVars>
          <dgm:bulletEnabled val="1"/>
        </dgm:presLayoutVars>
      </dgm:prSet>
      <dgm:spPr/>
    </dgm:pt>
    <dgm:pt modelId="{6C0400E9-6D12-4302-AFE0-6216C4ED4A10}" type="pres">
      <dgm:prSet presAssocID="{085B9CFB-851B-4B89-AC4F-4D753EA246F6}" presName="space" presStyleCnt="0"/>
      <dgm:spPr/>
    </dgm:pt>
    <dgm:pt modelId="{726F80BD-44C7-4DCA-B823-FC6FA3419B24}" type="pres">
      <dgm:prSet presAssocID="{57261410-8AE3-4517-9BB6-90EACD5AA00F}" presName="composite" presStyleCnt="0"/>
      <dgm:spPr/>
    </dgm:pt>
    <dgm:pt modelId="{6D92915D-95E4-482E-B24E-60EBC22C46D6}" type="pres">
      <dgm:prSet presAssocID="{57261410-8AE3-4517-9BB6-90EACD5AA00F}" presName="parTx" presStyleLbl="alignNode1" presStyleIdx="2" presStyleCnt="3">
        <dgm:presLayoutVars>
          <dgm:chMax val="0"/>
          <dgm:chPref val="0"/>
          <dgm:bulletEnabled val="1"/>
        </dgm:presLayoutVars>
      </dgm:prSet>
      <dgm:spPr/>
    </dgm:pt>
    <dgm:pt modelId="{36CE9A71-0150-459A-BD79-6712B72096A0}" type="pres">
      <dgm:prSet presAssocID="{57261410-8AE3-4517-9BB6-90EACD5AA00F}" presName="desTx" presStyleLbl="alignAccFollowNode1" presStyleIdx="2" presStyleCnt="3">
        <dgm:presLayoutVars>
          <dgm:bulletEnabled val="1"/>
        </dgm:presLayoutVars>
      </dgm:prSet>
      <dgm:spPr/>
    </dgm:pt>
  </dgm:ptLst>
  <dgm:cxnLst>
    <dgm:cxn modelId="{11495200-E95C-4ACB-B847-6663071A4CC8}" srcId="{E1AE14E0-BC1A-492C-8B7A-617C15875D1F}" destId="{D002CA33-9F48-4874-A693-971C9B9522E2}" srcOrd="0" destOrd="0" parTransId="{8A456F57-3396-4034-BBBC-B15890AF0002}" sibTransId="{5948BEFD-FC86-40BC-A056-388237FB9C08}"/>
    <dgm:cxn modelId="{775AE10C-7544-4439-AA6A-7AF62198B575}" srcId="{2AC7F76A-8DED-4415-ADCD-18D5DC880F8B}" destId="{57261410-8AE3-4517-9BB6-90EACD5AA00F}" srcOrd="2" destOrd="0" parTransId="{0B8DBC6B-E669-4141-83DD-223BAB2179C7}" sibTransId="{1221415A-6325-4D54-9F17-9808976857D2}"/>
    <dgm:cxn modelId="{4E114938-7ECD-4933-9373-3DFF1EA35F26}" type="presOf" srcId="{57261410-8AE3-4517-9BB6-90EACD5AA00F}" destId="{6D92915D-95E4-482E-B24E-60EBC22C46D6}" srcOrd="0" destOrd="0" presId="urn:microsoft.com/office/officeart/2005/8/layout/hList1"/>
    <dgm:cxn modelId="{BF555938-6E81-4E26-A7BC-9937E4DFE9FB}" type="presOf" srcId="{D002CA33-9F48-4874-A693-971C9B9522E2}" destId="{665B6209-7956-4F0C-A025-9A021F3E9F02}" srcOrd="0" destOrd="0" presId="urn:microsoft.com/office/officeart/2005/8/layout/hList1"/>
    <dgm:cxn modelId="{9DEC443E-56EF-4BEE-8F2E-DED517DF86E0}" type="presOf" srcId="{2AC7F76A-8DED-4415-ADCD-18D5DC880F8B}" destId="{E509D109-2242-4270-80F0-C0CDCD7061A4}" srcOrd="0" destOrd="0" presId="urn:microsoft.com/office/officeart/2005/8/layout/hList1"/>
    <dgm:cxn modelId="{EB5F693E-00FD-42AA-9CFE-5B9854A96012}" srcId="{1A10DBB3-EFF8-46D9-A9D4-782BFDF43BB5}" destId="{FC970745-E0F6-4569-B5E6-7BB922241804}" srcOrd="0" destOrd="0" parTransId="{AE5AE618-1644-41FB-B9CD-2B3DCAACBD0A}" sibTransId="{437DF4FE-5D44-42A2-84CE-26D95A774367}"/>
    <dgm:cxn modelId="{00C1D85C-7DEA-47F0-B06F-73184734EFC5}" type="presOf" srcId="{342CA07D-039D-444E-93EC-80741DFA825D}" destId="{36CE9A71-0150-459A-BD79-6712B72096A0}" srcOrd="0" destOrd="0" presId="urn:microsoft.com/office/officeart/2005/8/layout/hList1"/>
    <dgm:cxn modelId="{A102E485-9B95-41F3-BAFE-2334D310D6EF}" type="presOf" srcId="{FC970745-E0F6-4569-B5E6-7BB922241804}" destId="{EA5B1005-A71B-49B5-A8C8-5DFE2E0FF0CC}" srcOrd="0" destOrd="0" presId="urn:microsoft.com/office/officeart/2005/8/layout/hList1"/>
    <dgm:cxn modelId="{4CDE2A8F-86E4-4BA2-B078-603233FFE629}" type="presOf" srcId="{E1AE14E0-BC1A-492C-8B7A-617C15875D1F}" destId="{57E06480-AE13-46E0-B388-9E37F8999F68}" srcOrd="0" destOrd="0" presId="urn:microsoft.com/office/officeart/2005/8/layout/hList1"/>
    <dgm:cxn modelId="{6C16CCA2-5E5E-42DA-9779-EC9B528FFC2E}" type="presOf" srcId="{1A10DBB3-EFF8-46D9-A9D4-782BFDF43BB5}" destId="{CEF29787-217B-4F90-AF8C-442A42EA854F}" srcOrd="0" destOrd="0" presId="urn:microsoft.com/office/officeart/2005/8/layout/hList1"/>
    <dgm:cxn modelId="{343EFAC7-D277-4C89-A857-22BF83B0AD1B}" srcId="{2AC7F76A-8DED-4415-ADCD-18D5DC880F8B}" destId="{E1AE14E0-BC1A-492C-8B7A-617C15875D1F}" srcOrd="0" destOrd="0" parTransId="{238A21CE-E3CA-4633-852A-7E2F82E66375}" sibTransId="{4B9128DC-3739-4EBC-8AD7-C3276FADD3C4}"/>
    <dgm:cxn modelId="{02A5E0DF-BDA0-4473-A6BC-9AA9F94C87AE}" srcId="{2AC7F76A-8DED-4415-ADCD-18D5DC880F8B}" destId="{1A10DBB3-EFF8-46D9-A9D4-782BFDF43BB5}" srcOrd="1" destOrd="0" parTransId="{AEE86ACC-8B4D-4D74-8F40-5683B36E79B6}" sibTransId="{085B9CFB-851B-4B89-AC4F-4D753EA246F6}"/>
    <dgm:cxn modelId="{F7BE92FE-5C35-4BFA-966C-EFEB61112FB5}" srcId="{57261410-8AE3-4517-9BB6-90EACD5AA00F}" destId="{342CA07D-039D-444E-93EC-80741DFA825D}" srcOrd="0" destOrd="0" parTransId="{74E43EE0-1EC4-405D-9B8C-3E22A49C90F2}" sibTransId="{8ADC8032-735C-48C9-966E-3FC8DDD42BCA}"/>
    <dgm:cxn modelId="{B95DB72F-1CAD-4CE3-8256-0C34140A30E2}" type="presParOf" srcId="{E509D109-2242-4270-80F0-C0CDCD7061A4}" destId="{18F12E2F-815B-41C4-9396-8055BF996D7A}" srcOrd="0" destOrd="0" presId="urn:microsoft.com/office/officeart/2005/8/layout/hList1"/>
    <dgm:cxn modelId="{0A56403D-D4D2-4730-A204-A4316B967DE0}" type="presParOf" srcId="{18F12E2F-815B-41C4-9396-8055BF996D7A}" destId="{57E06480-AE13-46E0-B388-9E37F8999F68}" srcOrd="0" destOrd="0" presId="urn:microsoft.com/office/officeart/2005/8/layout/hList1"/>
    <dgm:cxn modelId="{A27DB6E8-E014-4A2D-8FE4-D59CC0949703}" type="presParOf" srcId="{18F12E2F-815B-41C4-9396-8055BF996D7A}" destId="{665B6209-7956-4F0C-A025-9A021F3E9F02}" srcOrd="1" destOrd="0" presId="urn:microsoft.com/office/officeart/2005/8/layout/hList1"/>
    <dgm:cxn modelId="{5A395405-24B2-4874-80FD-7CE1A16CBB46}" type="presParOf" srcId="{E509D109-2242-4270-80F0-C0CDCD7061A4}" destId="{A42E3C70-6E25-49E2-8D88-3F709CF32284}" srcOrd="1" destOrd="0" presId="urn:microsoft.com/office/officeart/2005/8/layout/hList1"/>
    <dgm:cxn modelId="{894F35C9-1519-452A-9933-AD187A1A47F0}" type="presParOf" srcId="{E509D109-2242-4270-80F0-C0CDCD7061A4}" destId="{8F189127-7592-48EF-AE8B-6AB95766F7CF}" srcOrd="2" destOrd="0" presId="urn:microsoft.com/office/officeart/2005/8/layout/hList1"/>
    <dgm:cxn modelId="{802212C2-DCE3-4F72-B633-4936BE2E775E}" type="presParOf" srcId="{8F189127-7592-48EF-AE8B-6AB95766F7CF}" destId="{CEF29787-217B-4F90-AF8C-442A42EA854F}" srcOrd="0" destOrd="0" presId="urn:microsoft.com/office/officeart/2005/8/layout/hList1"/>
    <dgm:cxn modelId="{F7C86AE1-D971-427D-81C6-73445501E80D}" type="presParOf" srcId="{8F189127-7592-48EF-AE8B-6AB95766F7CF}" destId="{EA5B1005-A71B-49B5-A8C8-5DFE2E0FF0CC}" srcOrd="1" destOrd="0" presId="urn:microsoft.com/office/officeart/2005/8/layout/hList1"/>
    <dgm:cxn modelId="{6206C057-6B26-4E35-AA99-4578DA0DE348}" type="presParOf" srcId="{E509D109-2242-4270-80F0-C0CDCD7061A4}" destId="{6C0400E9-6D12-4302-AFE0-6216C4ED4A10}" srcOrd="3" destOrd="0" presId="urn:microsoft.com/office/officeart/2005/8/layout/hList1"/>
    <dgm:cxn modelId="{373A0F8D-27E8-4A6D-918E-F1C848236105}" type="presParOf" srcId="{E509D109-2242-4270-80F0-C0CDCD7061A4}" destId="{726F80BD-44C7-4DCA-B823-FC6FA3419B24}" srcOrd="4" destOrd="0" presId="urn:microsoft.com/office/officeart/2005/8/layout/hList1"/>
    <dgm:cxn modelId="{77046FBD-322F-42A1-A33C-88F766092AE6}" type="presParOf" srcId="{726F80BD-44C7-4DCA-B823-FC6FA3419B24}" destId="{6D92915D-95E4-482E-B24E-60EBC22C46D6}" srcOrd="0" destOrd="0" presId="urn:microsoft.com/office/officeart/2005/8/layout/hList1"/>
    <dgm:cxn modelId="{70714314-4585-4B83-9067-80F0EBE7760A}" type="presParOf" srcId="{726F80BD-44C7-4DCA-B823-FC6FA3419B24}" destId="{36CE9A71-0150-459A-BD79-6712B72096A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924B0-C47F-4543-B3FA-45EDAEA0F4EE}">
      <dsp:nvSpPr>
        <dsp:cNvPr id="0" name=""/>
        <dsp:cNvSpPr/>
      </dsp:nvSpPr>
      <dsp:spPr>
        <a:xfrm>
          <a:off x="3286" y="170176"/>
          <a:ext cx="3203971" cy="1065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150368" rIns="263144" bIns="150368" numCol="1" spcCol="1270" anchor="ctr" anchorCtr="0">
          <a:noAutofit/>
        </a:bodyPr>
        <a:lstStyle/>
        <a:p>
          <a:pPr marL="0" lvl="0" indent="0" algn="ctr" defTabSz="1644650">
            <a:lnSpc>
              <a:spcPct val="90000"/>
            </a:lnSpc>
            <a:spcBef>
              <a:spcPct val="0"/>
            </a:spcBef>
            <a:spcAft>
              <a:spcPct val="35000"/>
            </a:spcAft>
            <a:buNone/>
          </a:pPr>
          <a:r>
            <a:rPr lang="en-US" sz="3700" kern="1200" dirty="0"/>
            <a:t>Define</a:t>
          </a:r>
        </a:p>
      </dsp:txBody>
      <dsp:txXfrm>
        <a:off x="3286" y="170176"/>
        <a:ext cx="3203971" cy="1065600"/>
      </dsp:txXfrm>
    </dsp:sp>
    <dsp:sp modelId="{5159E0D6-2B89-419B-8C74-DA3D7EF34414}">
      <dsp:nvSpPr>
        <dsp:cNvPr id="0" name=""/>
        <dsp:cNvSpPr/>
      </dsp:nvSpPr>
      <dsp:spPr>
        <a:xfrm>
          <a:off x="3286" y="1235776"/>
          <a:ext cx="3203971" cy="294538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7358" tIns="197358" rIns="263144" bIns="296037" numCol="1" spcCol="1270" anchor="t" anchorCtr="0">
          <a:noAutofit/>
        </a:bodyPr>
        <a:lstStyle/>
        <a:p>
          <a:pPr marL="285750" lvl="1" indent="-285750" algn="l" defTabSz="1644650">
            <a:lnSpc>
              <a:spcPct val="90000"/>
            </a:lnSpc>
            <a:spcBef>
              <a:spcPct val="0"/>
            </a:spcBef>
            <a:spcAft>
              <a:spcPct val="15000"/>
            </a:spcAft>
            <a:buFontTx/>
            <a:buNone/>
          </a:pPr>
          <a:r>
            <a:rPr lang="en-US" sz="3700" kern="1200" dirty="0"/>
            <a:t>	Define stalking.</a:t>
          </a:r>
        </a:p>
      </dsp:txBody>
      <dsp:txXfrm>
        <a:off x="3286" y="1235776"/>
        <a:ext cx="3203971" cy="2945385"/>
      </dsp:txXfrm>
    </dsp:sp>
    <dsp:sp modelId="{685B1919-597B-4EE7-9E29-5FC84EF29684}">
      <dsp:nvSpPr>
        <dsp:cNvPr id="0" name=""/>
        <dsp:cNvSpPr/>
      </dsp:nvSpPr>
      <dsp:spPr>
        <a:xfrm>
          <a:off x="3655814" y="170176"/>
          <a:ext cx="3203971" cy="1065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150368" rIns="263144" bIns="150368" numCol="1" spcCol="1270" anchor="ctr" anchorCtr="0">
          <a:noAutofit/>
        </a:bodyPr>
        <a:lstStyle/>
        <a:p>
          <a:pPr marL="0" lvl="0" indent="0" algn="ctr" defTabSz="1644650">
            <a:lnSpc>
              <a:spcPct val="90000"/>
            </a:lnSpc>
            <a:spcBef>
              <a:spcPct val="0"/>
            </a:spcBef>
            <a:spcAft>
              <a:spcPct val="35000"/>
            </a:spcAft>
            <a:buNone/>
          </a:pPr>
          <a:r>
            <a:rPr lang="en-US" sz="3700" kern="1200" dirty="0"/>
            <a:t>Understand</a:t>
          </a:r>
        </a:p>
      </dsp:txBody>
      <dsp:txXfrm>
        <a:off x="3655814" y="170176"/>
        <a:ext cx="3203971" cy="1065600"/>
      </dsp:txXfrm>
    </dsp:sp>
    <dsp:sp modelId="{F1D0F12C-37B7-4808-B94F-A6AA1A7C45D5}">
      <dsp:nvSpPr>
        <dsp:cNvPr id="0" name=""/>
        <dsp:cNvSpPr/>
      </dsp:nvSpPr>
      <dsp:spPr>
        <a:xfrm>
          <a:off x="3655814" y="1235776"/>
          <a:ext cx="3203971" cy="294538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7358" tIns="197358" rIns="263144" bIns="296037" numCol="1" spcCol="1270" anchor="t" anchorCtr="0">
          <a:noAutofit/>
        </a:bodyPr>
        <a:lstStyle/>
        <a:p>
          <a:pPr marL="285750" lvl="1" indent="-285750" algn="l" defTabSz="1644650">
            <a:lnSpc>
              <a:spcPct val="90000"/>
            </a:lnSpc>
            <a:spcBef>
              <a:spcPct val="0"/>
            </a:spcBef>
            <a:spcAft>
              <a:spcPct val="15000"/>
            </a:spcAft>
            <a:buFontTx/>
            <a:buNone/>
          </a:pPr>
          <a:r>
            <a:rPr lang="en-US" sz="3700" kern="1200" dirty="0"/>
            <a:t>	Understand risk factors and impacts of stalking.</a:t>
          </a:r>
        </a:p>
      </dsp:txBody>
      <dsp:txXfrm>
        <a:off x="3655814" y="1235776"/>
        <a:ext cx="3203971" cy="2945385"/>
      </dsp:txXfrm>
    </dsp:sp>
    <dsp:sp modelId="{5C018246-3356-43F1-9B95-B3882E0E53DE}">
      <dsp:nvSpPr>
        <dsp:cNvPr id="0" name=""/>
        <dsp:cNvSpPr/>
      </dsp:nvSpPr>
      <dsp:spPr>
        <a:xfrm>
          <a:off x="7308342" y="170176"/>
          <a:ext cx="3203971" cy="1065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150368" rIns="263144" bIns="150368" numCol="1" spcCol="1270" anchor="ctr" anchorCtr="0">
          <a:noAutofit/>
        </a:bodyPr>
        <a:lstStyle/>
        <a:p>
          <a:pPr marL="0" lvl="0" indent="0" algn="ctr" defTabSz="1644650">
            <a:lnSpc>
              <a:spcPct val="90000"/>
            </a:lnSpc>
            <a:spcBef>
              <a:spcPct val="0"/>
            </a:spcBef>
            <a:spcAft>
              <a:spcPct val="35000"/>
            </a:spcAft>
            <a:buNone/>
          </a:pPr>
          <a:r>
            <a:rPr lang="en-US" sz="3700" kern="1200" dirty="0"/>
            <a:t>Review</a:t>
          </a:r>
        </a:p>
      </dsp:txBody>
      <dsp:txXfrm>
        <a:off x="7308342" y="170176"/>
        <a:ext cx="3203971" cy="1065600"/>
      </dsp:txXfrm>
    </dsp:sp>
    <dsp:sp modelId="{865C2D04-01DB-4CE0-87E4-6953B08FEA8C}">
      <dsp:nvSpPr>
        <dsp:cNvPr id="0" name=""/>
        <dsp:cNvSpPr/>
      </dsp:nvSpPr>
      <dsp:spPr>
        <a:xfrm>
          <a:off x="7308342" y="1235776"/>
          <a:ext cx="3203971" cy="294538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7358" tIns="197358" rIns="263144" bIns="296037" numCol="1" spcCol="1270" anchor="t" anchorCtr="0">
          <a:noAutofit/>
        </a:bodyPr>
        <a:lstStyle/>
        <a:p>
          <a:pPr marL="285750" lvl="1" indent="-285750" algn="l" defTabSz="1644650">
            <a:lnSpc>
              <a:spcPct val="90000"/>
            </a:lnSpc>
            <a:spcBef>
              <a:spcPct val="0"/>
            </a:spcBef>
            <a:spcAft>
              <a:spcPct val="15000"/>
            </a:spcAft>
            <a:buFontTx/>
            <a:buNone/>
          </a:pPr>
          <a:r>
            <a:rPr lang="en-US" sz="3700" kern="1200" dirty="0"/>
            <a:t>	Review stalking prevention strategies.</a:t>
          </a:r>
        </a:p>
      </dsp:txBody>
      <dsp:txXfrm>
        <a:off x="7308342" y="1235776"/>
        <a:ext cx="3203971" cy="29453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7A1AC-4CF2-AB4B-940E-D055EAB1D455}">
      <dsp:nvSpPr>
        <dsp:cNvPr id="0" name=""/>
        <dsp:cNvSpPr/>
      </dsp:nvSpPr>
      <dsp:spPr>
        <a:xfrm rot="5400000">
          <a:off x="6301587" y="-2303662"/>
          <a:ext cx="1698041" cy="6729984"/>
        </a:xfrm>
        <a:prstGeom prst="round2Same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FontTx/>
            <a:buNone/>
          </a:pPr>
          <a:r>
            <a:rPr lang="en-US" sz="2500" kern="1200" dirty="0">
              <a:latin typeface="Arial" panose="020B0604020202020204" pitchFamily="34" charset="0"/>
              <a:cs typeface="Arial" panose="020B0604020202020204" pitchFamily="34" charset="0"/>
            </a:rPr>
            <a:t>	Behavior that is unwelcome or offensive to a reasonable person, whether verbal, written, or physical, that creates an intimidating, hostile, or offensive environment</a:t>
          </a:r>
        </a:p>
      </dsp:txBody>
      <dsp:txXfrm rot="-5400000">
        <a:off x="3785616" y="295201"/>
        <a:ext cx="6647092" cy="1532257"/>
      </dsp:txXfrm>
    </dsp:sp>
    <dsp:sp modelId="{9F4F5EB2-801A-BB4D-A88E-8F7F5E671A0E}">
      <dsp:nvSpPr>
        <dsp:cNvPr id="0" name=""/>
        <dsp:cNvSpPr/>
      </dsp:nvSpPr>
      <dsp:spPr>
        <a:xfrm>
          <a:off x="0" y="53"/>
          <a:ext cx="3785616" cy="2122552"/>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Arial" panose="020B0604020202020204" pitchFamily="34" charset="0"/>
              <a:cs typeface="Arial" panose="020B0604020202020204" pitchFamily="34" charset="0"/>
            </a:rPr>
            <a:t>Harassment</a:t>
          </a:r>
        </a:p>
      </dsp:txBody>
      <dsp:txXfrm>
        <a:off x="103614" y="103667"/>
        <a:ext cx="3578388" cy="1915324"/>
      </dsp:txXfrm>
    </dsp:sp>
    <dsp:sp modelId="{30C8F455-4923-B243-921C-72B8468CE443}">
      <dsp:nvSpPr>
        <dsp:cNvPr id="0" name=""/>
        <dsp:cNvSpPr/>
      </dsp:nvSpPr>
      <dsp:spPr>
        <a:xfrm rot="5400000">
          <a:off x="6301587" y="-74983"/>
          <a:ext cx="1698041" cy="6729984"/>
        </a:xfrm>
        <a:prstGeom prst="round2Same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FontTx/>
            <a:buNone/>
          </a:pPr>
          <a:r>
            <a:rPr lang="en-US" sz="2500" b="0" i="0" kern="1200" dirty="0">
              <a:latin typeface="Arial" panose="020B0604020202020204" pitchFamily="34" charset="0"/>
              <a:cs typeface="Arial" panose="020B0604020202020204" pitchFamily="34" charset="0"/>
            </a:rPr>
            <a:t>	Uses technology (e.g., phones, GPS, etc.) to stalk victims</a:t>
          </a:r>
          <a:endParaRPr lang="en-US" sz="2500" kern="1200" dirty="0">
            <a:latin typeface="Arial" panose="020B0604020202020204" pitchFamily="34" charset="0"/>
            <a:cs typeface="Arial" panose="020B0604020202020204" pitchFamily="34" charset="0"/>
          </a:endParaRPr>
        </a:p>
      </dsp:txBody>
      <dsp:txXfrm rot="-5400000">
        <a:off x="3785616" y="2523880"/>
        <a:ext cx="6647092" cy="1532257"/>
      </dsp:txXfrm>
    </dsp:sp>
    <dsp:sp modelId="{FD8D8CCC-58FA-714C-A809-D6D0A3214F90}">
      <dsp:nvSpPr>
        <dsp:cNvPr id="0" name=""/>
        <dsp:cNvSpPr/>
      </dsp:nvSpPr>
      <dsp:spPr>
        <a:xfrm>
          <a:off x="0" y="2228732"/>
          <a:ext cx="3785616" cy="2122552"/>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Arial" panose="020B0604020202020204" pitchFamily="34" charset="0"/>
              <a:cs typeface="Arial" panose="020B0604020202020204" pitchFamily="34" charset="0"/>
            </a:rPr>
            <a:t>Cyberstalking</a:t>
          </a:r>
        </a:p>
      </dsp:txBody>
      <dsp:txXfrm>
        <a:off x="103614" y="2332346"/>
        <a:ext cx="3578388" cy="19153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0DCE6-80ED-4244-839E-2BEF38C9F997}">
      <dsp:nvSpPr>
        <dsp:cNvPr id="0" name=""/>
        <dsp:cNvSpPr/>
      </dsp:nvSpPr>
      <dsp:spPr>
        <a:xfrm>
          <a:off x="51" y="119285"/>
          <a:ext cx="4913783" cy="654066"/>
        </a:xfrm>
        <a:prstGeom prst="rect">
          <a:avLst/>
        </a:prstGeom>
        <a:solidFill>
          <a:schemeClr val="accent1">
            <a:lumMod val="90000"/>
            <a:lumOff val="1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i="1" kern="1200" dirty="0">
              <a:latin typeface="Arial" panose="020B0604020202020204" pitchFamily="34" charset="0"/>
              <a:cs typeface="Arial" panose="020B0604020202020204" pitchFamily="34" charset="0"/>
            </a:rPr>
            <a:t>Model Anti-Stalking Code (National Institute of Justice, 1993)</a:t>
          </a:r>
        </a:p>
      </dsp:txBody>
      <dsp:txXfrm>
        <a:off x="51" y="119285"/>
        <a:ext cx="4913783" cy="654066"/>
      </dsp:txXfrm>
    </dsp:sp>
    <dsp:sp modelId="{21498C03-BD77-344A-96C3-B4CD0FAB04D5}">
      <dsp:nvSpPr>
        <dsp:cNvPr id="0" name=""/>
        <dsp:cNvSpPr/>
      </dsp:nvSpPr>
      <dsp:spPr>
        <a:xfrm>
          <a:off x="51" y="773352"/>
          <a:ext cx="4913783" cy="34586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Defines “course of conduct” as:</a:t>
          </a: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Repeatedly maintaining a visual or physical proximity to a person or conveying verbal or written threats or threats implied by conduct or a combination thereof directed at or toward a person; </a:t>
          </a: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“Repeatedly” means on two or more occasions; </a:t>
          </a: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“Immediate family” means a spouse, parent, child, or any other person who regularly resides in the household or who within the prior six months regularly resided in the household. </a:t>
          </a:r>
        </a:p>
      </dsp:txBody>
      <dsp:txXfrm>
        <a:off x="51" y="773352"/>
        <a:ext cx="4913783" cy="3458699"/>
      </dsp:txXfrm>
    </dsp:sp>
    <dsp:sp modelId="{1A6EC393-DE82-1D4F-82E4-8CB1E2035E65}">
      <dsp:nvSpPr>
        <dsp:cNvPr id="0" name=""/>
        <dsp:cNvSpPr/>
      </dsp:nvSpPr>
      <dsp:spPr>
        <a:xfrm>
          <a:off x="5601764" y="119285"/>
          <a:ext cx="4913783" cy="654066"/>
        </a:xfrm>
        <a:prstGeom prst="rect">
          <a:avLst/>
        </a:prstGeom>
        <a:solidFill>
          <a:schemeClr val="accent1">
            <a:lumMod val="90000"/>
            <a:lumOff val="1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0" i="1" kern="1200" dirty="0">
              <a:latin typeface="Arial" panose="020B0604020202020204" pitchFamily="34" charset="0"/>
              <a:cs typeface="Arial" panose="020B0604020202020204" pitchFamily="34" charset="0"/>
            </a:rPr>
            <a:t>Inspector General Anti-Harassment Memorandum (2019)</a:t>
          </a:r>
        </a:p>
      </dsp:txBody>
      <dsp:txXfrm>
        <a:off x="5601764" y="119285"/>
        <a:ext cx="4913783" cy="654066"/>
      </dsp:txXfrm>
    </dsp:sp>
    <dsp:sp modelId="{00668CB8-0DDA-DF40-893F-1D9021068282}">
      <dsp:nvSpPr>
        <dsp:cNvPr id="0" name=""/>
        <dsp:cNvSpPr/>
      </dsp:nvSpPr>
      <dsp:spPr>
        <a:xfrm>
          <a:off x="5601764" y="773352"/>
          <a:ext cx="4913783" cy="34586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This memo maintains that “all personnel uphold a culture that fosters high professional standards and respect in an effort to create and maintain an environment free from harassment with the understanding that this is essential to successful accomplishment of the DoD’s mission.” </a:t>
          </a:r>
        </a:p>
      </dsp:txBody>
      <dsp:txXfrm>
        <a:off x="5601764" y="773352"/>
        <a:ext cx="4913783" cy="34586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A28ED-4498-49AC-BA50-503C5B49274F}">
      <dsp:nvSpPr>
        <dsp:cNvPr id="0" name=""/>
        <dsp:cNvSpPr/>
      </dsp:nvSpPr>
      <dsp:spPr>
        <a:xfrm>
          <a:off x="51" y="8481"/>
          <a:ext cx="4913783" cy="633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Traditional stalking can look like:</a:t>
          </a:r>
        </a:p>
      </dsp:txBody>
      <dsp:txXfrm>
        <a:off x="51" y="8481"/>
        <a:ext cx="4913783" cy="633600"/>
      </dsp:txXfrm>
    </dsp:sp>
    <dsp:sp modelId="{5A5E5086-5A6C-46C3-94BB-8F8B5A045832}">
      <dsp:nvSpPr>
        <dsp:cNvPr id="0" name=""/>
        <dsp:cNvSpPr/>
      </dsp:nvSpPr>
      <dsp:spPr>
        <a:xfrm>
          <a:off x="51" y="642081"/>
          <a:ext cx="4913783" cy="370077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Following/watching</a:t>
          </a:r>
        </a:p>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Sneaking into a place</a:t>
          </a:r>
        </a:p>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Waiting/showing up at a place</a:t>
          </a:r>
        </a:p>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Leaving/sending unwanted items</a:t>
          </a:r>
        </a:p>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Harassing friends/family about the target’s whereabouts</a:t>
          </a:r>
        </a:p>
      </dsp:txBody>
      <dsp:txXfrm>
        <a:off x="51" y="642081"/>
        <a:ext cx="4913783" cy="3700774"/>
      </dsp:txXfrm>
    </dsp:sp>
    <dsp:sp modelId="{B07E2CD1-EB1F-4DD6-B646-6E463E354634}">
      <dsp:nvSpPr>
        <dsp:cNvPr id="0" name=""/>
        <dsp:cNvSpPr/>
      </dsp:nvSpPr>
      <dsp:spPr>
        <a:xfrm>
          <a:off x="5601764" y="8481"/>
          <a:ext cx="4913783" cy="633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Cyberstalking can look like:</a:t>
          </a:r>
        </a:p>
      </dsp:txBody>
      <dsp:txXfrm>
        <a:off x="5601764" y="8481"/>
        <a:ext cx="4913783" cy="633600"/>
      </dsp:txXfrm>
    </dsp:sp>
    <dsp:sp modelId="{EECCE3CD-F01E-4D20-9FD1-858DBCE11DA2}">
      <dsp:nvSpPr>
        <dsp:cNvPr id="0" name=""/>
        <dsp:cNvSpPr/>
      </dsp:nvSpPr>
      <dsp:spPr>
        <a:xfrm>
          <a:off x="5601764" y="642081"/>
          <a:ext cx="4913783" cy="370077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Spying using technology</a:t>
          </a:r>
        </a:p>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Making unwanted phone calls, leaving voice messages, and sending texts</a:t>
          </a:r>
        </a:p>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Tracking the target’s location with a tracking device or app</a:t>
          </a:r>
        </a:p>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Posting or threatening to post unwanted personal information on the internet</a:t>
          </a:r>
        </a:p>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Monitoring the target’s activities on social media</a:t>
          </a:r>
        </a:p>
      </dsp:txBody>
      <dsp:txXfrm>
        <a:off x="5601764" y="642081"/>
        <a:ext cx="4913783" cy="37007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23DC3-DFD9-4955-B3EB-9213BD59E338}">
      <dsp:nvSpPr>
        <dsp:cNvPr id="0" name=""/>
        <dsp:cNvSpPr/>
      </dsp:nvSpPr>
      <dsp:spPr>
        <a:xfrm>
          <a:off x="0" y="3968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latin typeface="Arial" panose="020B0604020202020204" pitchFamily="34" charset="0"/>
              <a:cs typeface="Arial" panose="020B0604020202020204" pitchFamily="34" charset="0"/>
            </a:rPr>
            <a:t>Alone, isolated, and ashamed</a:t>
          </a:r>
        </a:p>
      </dsp:txBody>
      <dsp:txXfrm>
        <a:off x="0" y="39687"/>
        <a:ext cx="3286125" cy="1971675"/>
      </dsp:txXfrm>
    </dsp:sp>
    <dsp:sp modelId="{54AF31DD-8FB2-4027-AE25-4F69A8A84717}">
      <dsp:nvSpPr>
        <dsp:cNvPr id="0" name=""/>
        <dsp:cNvSpPr/>
      </dsp:nvSpPr>
      <dsp:spPr>
        <a:xfrm>
          <a:off x="3614737" y="3968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latin typeface="Arial" panose="020B0604020202020204" pitchFamily="34" charset="0"/>
              <a:cs typeface="Arial" panose="020B0604020202020204" pitchFamily="34" charset="0"/>
            </a:rPr>
            <a:t>Vulnerable and unsafe</a:t>
          </a:r>
        </a:p>
      </dsp:txBody>
      <dsp:txXfrm>
        <a:off x="3614737" y="39687"/>
        <a:ext cx="3286125" cy="1971675"/>
      </dsp:txXfrm>
    </dsp:sp>
    <dsp:sp modelId="{E5F7F24B-4EB1-4A99-A97C-DC59EB0D5144}">
      <dsp:nvSpPr>
        <dsp:cNvPr id="0" name=""/>
        <dsp:cNvSpPr/>
      </dsp:nvSpPr>
      <dsp:spPr>
        <a:xfrm>
          <a:off x="7229475" y="3968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latin typeface="Arial" panose="020B0604020202020204" pitchFamily="34" charset="0"/>
              <a:cs typeface="Arial" panose="020B0604020202020204" pitchFamily="34" charset="0"/>
            </a:rPr>
            <a:t>Depressed and anxious</a:t>
          </a:r>
        </a:p>
      </dsp:txBody>
      <dsp:txXfrm>
        <a:off x="7229475" y="39687"/>
        <a:ext cx="3286125" cy="1971675"/>
      </dsp:txXfrm>
    </dsp:sp>
    <dsp:sp modelId="{90129DA4-B6C2-4E34-B264-B469182C54FB}">
      <dsp:nvSpPr>
        <dsp:cNvPr id="0" name=""/>
        <dsp:cNvSpPr/>
      </dsp:nvSpPr>
      <dsp:spPr>
        <a:xfrm>
          <a:off x="1807368" y="2339975"/>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latin typeface="Arial" panose="020B0604020202020204" pitchFamily="34" charset="0"/>
              <a:cs typeface="Arial" panose="020B0604020202020204" pitchFamily="34" charset="0"/>
            </a:rPr>
            <a:t>Nervous, irritable, and impatient</a:t>
          </a:r>
        </a:p>
      </dsp:txBody>
      <dsp:txXfrm>
        <a:off x="1807368" y="2339975"/>
        <a:ext cx="3286125" cy="1971675"/>
      </dsp:txXfrm>
    </dsp:sp>
    <dsp:sp modelId="{2EBA0F07-79C3-4D36-B351-0CC6BCF59BCF}">
      <dsp:nvSpPr>
        <dsp:cNvPr id="0" name=""/>
        <dsp:cNvSpPr/>
      </dsp:nvSpPr>
      <dsp:spPr>
        <a:xfrm>
          <a:off x="5422106" y="2339975"/>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latin typeface="Arial" panose="020B0604020202020204" pitchFamily="34" charset="0"/>
              <a:cs typeface="Arial" panose="020B0604020202020204" pitchFamily="34" charset="0"/>
            </a:rPr>
            <a:t>Confused and frustrated</a:t>
          </a:r>
        </a:p>
      </dsp:txBody>
      <dsp:txXfrm>
        <a:off x="5422106" y="2339975"/>
        <a:ext cx="3286125" cy="19716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06480-AE13-46E0-B388-9E37F8999F68}">
      <dsp:nvSpPr>
        <dsp:cNvPr id="0" name=""/>
        <dsp:cNvSpPr/>
      </dsp:nvSpPr>
      <dsp:spPr>
        <a:xfrm>
          <a:off x="3286" y="24172"/>
          <a:ext cx="3203971" cy="835200"/>
        </a:xfrm>
        <a:prstGeom prst="rect">
          <a:avLst/>
        </a:prstGeom>
        <a:solidFill>
          <a:schemeClr val="accent1">
            <a:lumMod val="90000"/>
            <a:lumOff val="10000"/>
          </a:schemeClr>
        </a:solidFill>
        <a:ln w="127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Arial" panose="020B0604020202020204" pitchFamily="34" charset="0"/>
              <a:cs typeface="Arial" panose="020B0604020202020204" pitchFamily="34" charset="0"/>
            </a:rPr>
            <a:t>Primary</a:t>
          </a:r>
        </a:p>
      </dsp:txBody>
      <dsp:txXfrm>
        <a:off x="3286" y="24172"/>
        <a:ext cx="3203971" cy="835200"/>
      </dsp:txXfrm>
    </dsp:sp>
    <dsp:sp modelId="{665B6209-7956-4F0C-A025-9A021F3E9F02}">
      <dsp:nvSpPr>
        <dsp:cNvPr id="0" name=""/>
        <dsp:cNvSpPr/>
      </dsp:nvSpPr>
      <dsp:spPr>
        <a:xfrm>
          <a:off x="3286" y="859372"/>
          <a:ext cx="3203971" cy="346779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FontTx/>
            <a:buNone/>
          </a:pPr>
          <a:r>
            <a:rPr lang="en-US" sz="2900" kern="1200" dirty="0">
              <a:latin typeface="Arial" panose="020B0604020202020204" pitchFamily="34" charset="0"/>
              <a:cs typeface="Arial" panose="020B0604020202020204" pitchFamily="34" charset="0"/>
            </a:rPr>
            <a:t>	Primary strategies are aimed at preventing stalking behaviors.</a:t>
          </a:r>
        </a:p>
      </dsp:txBody>
      <dsp:txXfrm>
        <a:off x="3286" y="859372"/>
        <a:ext cx="3203971" cy="3467792"/>
      </dsp:txXfrm>
    </dsp:sp>
    <dsp:sp modelId="{CEF29787-217B-4F90-AF8C-442A42EA854F}">
      <dsp:nvSpPr>
        <dsp:cNvPr id="0" name=""/>
        <dsp:cNvSpPr/>
      </dsp:nvSpPr>
      <dsp:spPr>
        <a:xfrm>
          <a:off x="3655814" y="24172"/>
          <a:ext cx="3203971" cy="835200"/>
        </a:xfrm>
        <a:prstGeom prst="rect">
          <a:avLst/>
        </a:prstGeom>
        <a:solidFill>
          <a:schemeClr val="accent1">
            <a:lumMod val="90000"/>
            <a:lumOff val="1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Arial" panose="020B0604020202020204" pitchFamily="34" charset="0"/>
              <a:cs typeface="Arial" panose="020B0604020202020204" pitchFamily="34" charset="0"/>
            </a:rPr>
            <a:t>Secondary</a:t>
          </a:r>
        </a:p>
      </dsp:txBody>
      <dsp:txXfrm>
        <a:off x="3655814" y="24172"/>
        <a:ext cx="3203971" cy="835200"/>
      </dsp:txXfrm>
    </dsp:sp>
    <dsp:sp modelId="{EA5B1005-A71B-49B5-A8C8-5DFE2E0FF0CC}">
      <dsp:nvSpPr>
        <dsp:cNvPr id="0" name=""/>
        <dsp:cNvSpPr/>
      </dsp:nvSpPr>
      <dsp:spPr>
        <a:xfrm>
          <a:off x="3655814" y="859372"/>
          <a:ext cx="3203971" cy="346779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FontTx/>
            <a:buNone/>
          </a:pPr>
          <a:r>
            <a:rPr lang="en-US" sz="2900" kern="1200" dirty="0">
              <a:latin typeface="Arial" panose="020B0604020202020204" pitchFamily="34" charset="0"/>
              <a:cs typeface="Arial" panose="020B0604020202020204" pitchFamily="34" charset="0"/>
            </a:rPr>
            <a:t>	Secondary strategies guide an expedited and efficient response to stalking behaviors.</a:t>
          </a:r>
        </a:p>
      </dsp:txBody>
      <dsp:txXfrm>
        <a:off x="3655814" y="859372"/>
        <a:ext cx="3203971" cy="3467792"/>
      </dsp:txXfrm>
    </dsp:sp>
    <dsp:sp modelId="{6D92915D-95E4-482E-B24E-60EBC22C46D6}">
      <dsp:nvSpPr>
        <dsp:cNvPr id="0" name=""/>
        <dsp:cNvSpPr/>
      </dsp:nvSpPr>
      <dsp:spPr>
        <a:xfrm>
          <a:off x="7308342" y="24172"/>
          <a:ext cx="3203971" cy="835200"/>
        </a:xfrm>
        <a:prstGeom prst="rect">
          <a:avLst/>
        </a:prstGeom>
        <a:solidFill>
          <a:schemeClr val="accent1">
            <a:lumMod val="90000"/>
            <a:lumOff val="1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Arial" panose="020B0604020202020204" pitchFamily="34" charset="0"/>
              <a:cs typeface="Arial" panose="020B0604020202020204" pitchFamily="34" charset="0"/>
            </a:rPr>
            <a:t>Tertiary</a:t>
          </a:r>
        </a:p>
      </dsp:txBody>
      <dsp:txXfrm>
        <a:off x="7308342" y="24172"/>
        <a:ext cx="3203971" cy="835200"/>
      </dsp:txXfrm>
    </dsp:sp>
    <dsp:sp modelId="{36CE9A71-0150-459A-BD79-6712B72096A0}">
      <dsp:nvSpPr>
        <dsp:cNvPr id="0" name=""/>
        <dsp:cNvSpPr/>
      </dsp:nvSpPr>
      <dsp:spPr>
        <a:xfrm>
          <a:off x="7308342" y="859372"/>
          <a:ext cx="3203971" cy="346779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FontTx/>
            <a:buNone/>
          </a:pPr>
          <a:r>
            <a:rPr lang="en-US" sz="2900" kern="1200" dirty="0">
              <a:latin typeface="Arial" panose="020B0604020202020204" pitchFamily="34" charset="0"/>
              <a:cs typeface="Arial" panose="020B0604020202020204" pitchFamily="34" charset="0"/>
            </a:rPr>
            <a:t>	Tertiary strategies aim to mitigate the lasting effects of stalking behaviors.</a:t>
          </a:r>
        </a:p>
      </dsp:txBody>
      <dsp:txXfrm>
        <a:off x="7308342" y="859372"/>
        <a:ext cx="3203971" cy="346779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2BFC0F-0EAF-4DE4-8B69-B734FDA06AA4}" type="datetimeFigureOut">
              <a:rPr lang="en-US" smtClean="0"/>
              <a:t>9/19/2024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FC9222-60FC-40AB-ACA3-9BF63BA5CF42}" type="slidenum">
              <a:rPr lang="en-US" smtClean="0"/>
              <a:t>‹#›</a:t>
            </a:fld>
            <a:endParaRPr lang="en-US"/>
          </a:p>
        </p:txBody>
      </p:sp>
    </p:spTree>
    <p:extLst>
      <p:ext uri="{BB962C8B-B14F-4D97-AF65-F5344CB8AC3E}">
        <p14:creationId xmlns:p14="http://schemas.microsoft.com/office/powerpoint/2010/main" val="711975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dodig.mil/Portals/48/2020%20Anti-Harassment%20Policy%20Statement.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esd.whs.mil/Portals/54/Documents/DD/issuances/dodi/102003p.PDF&#160;&#16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DoDI 1020.04, Harassment Prevention and Responses for DoD Civilian Employees, defines Stalking as a prohibited harassing behavior (paragraphs 3.1 and 3.2). </a:t>
            </a:r>
            <a:r>
              <a:rPr lang="en-US"/>
              <a:t>https://www.esd.whs.mil/Portals/54/Documents/DD/issuances/dodi/102004p.PDF</a:t>
            </a:r>
            <a:endParaRPr lang="en-US" dirty="0"/>
          </a:p>
          <a:p>
            <a:endParaRPr lang="en-US" dirty="0"/>
          </a:p>
          <a:p>
            <a:r>
              <a:rPr lang="en-US" sz="1800" b="0" i="0" u="none" strike="noStrike" baseline="0" dirty="0">
                <a:solidFill>
                  <a:srgbClr val="000000"/>
                </a:solidFill>
                <a:latin typeface="Times New Roman" panose="02020603050405020304" pitchFamily="18" charset="0"/>
              </a:rPr>
              <a:t>A form of harassment that includes repeated harassing, unwanted, or  threatening conduct that would cause a reasonable person to fear for his or her safety or the safety of others. Stalking may occur through </a:t>
            </a:r>
          </a:p>
          <a:p>
            <a:r>
              <a:rPr lang="en-US" sz="1800" b="0" i="0" u="none" strike="noStrike" baseline="0" dirty="0">
                <a:solidFill>
                  <a:srgbClr val="000000"/>
                </a:solidFill>
                <a:latin typeface="Times New Roman" panose="02020603050405020304" pitchFamily="18" charset="0"/>
              </a:rPr>
              <a:t>use of technology including, but not limited to, email, telephone,  voicemail, text messaging, drones, cameras, microphones, and use of  electronic tracking and monitoring and social networking sites. 	</a:t>
            </a:r>
          </a:p>
          <a:p>
            <a:r>
              <a:rPr lang="en-US" sz="1800" b="0" i="0" u="none" strike="noStrike" baseline="0" dirty="0">
                <a:solidFill>
                  <a:srgbClr val="000000"/>
                </a:solidFill>
                <a:latin typeface="Times New Roman" panose="02020603050405020304" pitchFamily="18" charset="0"/>
              </a:rPr>
              <a:t>Stalking conduct may include, but it is not limited to: 	</a:t>
            </a:r>
          </a:p>
          <a:p>
            <a:r>
              <a:rPr lang="en-US" sz="1800" b="0" i="0" u="none" strike="noStrike" baseline="0" dirty="0">
                <a:solidFill>
                  <a:srgbClr val="000000"/>
                </a:solidFill>
                <a:latin typeface="Times New Roman" panose="02020603050405020304" pitchFamily="18" charset="0"/>
              </a:rPr>
              <a:t>Following, spying on, or waiting for an individual in places such as home, school, work, or recreational places. 	</a:t>
            </a:r>
          </a:p>
          <a:p>
            <a:r>
              <a:rPr lang="en-US" sz="1800" b="0" i="0" u="none" strike="noStrike" baseline="0" dirty="0">
                <a:solidFill>
                  <a:srgbClr val="000000"/>
                </a:solidFill>
                <a:latin typeface="Times New Roman" panose="02020603050405020304" pitchFamily="18" charset="0"/>
              </a:rPr>
              <a:t>Leaving unwanted items. 	</a:t>
            </a:r>
          </a:p>
          <a:p>
            <a:r>
              <a:rPr lang="en-US" sz="1800" b="0" i="0" u="none" strike="noStrike" baseline="0" dirty="0">
                <a:solidFill>
                  <a:srgbClr val="000000"/>
                </a:solidFill>
                <a:latin typeface="Times New Roman" panose="02020603050405020304" pitchFamily="18" charset="0"/>
              </a:rPr>
              <a:t>Making direct or indirect threats to harm an individual, an  individual’s children, relatives, friends, pets, or property. 	</a:t>
            </a:r>
          </a:p>
          <a:p>
            <a:r>
              <a:rPr lang="en-US" sz="1800" b="0" i="0" u="none" strike="noStrike" baseline="0" dirty="0">
                <a:solidFill>
                  <a:srgbClr val="000000"/>
                </a:solidFill>
                <a:latin typeface="Times New Roman" panose="02020603050405020304" pitchFamily="18" charset="0"/>
              </a:rPr>
              <a:t>Posting information or spreading rumors about an individual on the internet, in a public place, or by word of mouth. 	</a:t>
            </a:r>
          </a:p>
          <a:p>
            <a:r>
              <a:rPr lang="en-US" sz="1800" b="0" i="0" u="none" strike="noStrike" baseline="0" dirty="0">
                <a:solidFill>
                  <a:srgbClr val="000000"/>
                </a:solidFill>
                <a:latin typeface="Times New Roman" panose="02020603050405020304" pitchFamily="18" charset="0"/>
              </a:rPr>
              <a:t>Obtaining or using personal information about an individual accessed through public records, using internet search services, hiring 	</a:t>
            </a:r>
          </a:p>
          <a:p>
            <a:r>
              <a:rPr lang="en-US" sz="1800" b="0" i="0" u="none" strike="noStrike" baseline="0" dirty="0">
                <a:solidFill>
                  <a:srgbClr val="000000"/>
                </a:solidFill>
                <a:latin typeface="Times New Roman" panose="02020603050405020304" pitchFamily="18" charset="0"/>
              </a:rPr>
              <a:t>private investigators, going through an individual’s garbage, </a:t>
            </a:r>
          </a:p>
          <a:p>
            <a:r>
              <a:rPr lang="en-US" sz="1800" b="0" i="0" u="none" strike="noStrike" baseline="0" dirty="0">
                <a:solidFill>
                  <a:srgbClr val="000000"/>
                </a:solidFill>
                <a:latin typeface="Times New Roman" panose="02020603050405020304" pitchFamily="18" charset="0"/>
              </a:rPr>
              <a:t>following an individual, or contacting an individual’s friends, family, work, or neighbors. 	</a:t>
            </a:r>
          </a:p>
          <a:p>
            <a:r>
              <a:rPr lang="en-US" sz="1800" b="0" i="0" u="none" strike="noStrike" baseline="0" dirty="0">
                <a:solidFill>
                  <a:srgbClr val="000000"/>
                </a:solidFill>
                <a:latin typeface="Times New Roman" panose="02020603050405020304" pitchFamily="18" charset="0"/>
              </a:rPr>
              <a:t>In most state and federal jurisdictions, to include that of the Military Departments under the Uniform Code of Military Justice, stalking is a crime. 	</a:t>
            </a:r>
          </a:p>
          <a:p>
            <a:endParaRPr lang="en-US" dirty="0"/>
          </a:p>
        </p:txBody>
      </p:sp>
      <p:sp>
        <p:nvSpPr>
          <p:cNvPr id="4" name="Slide Number Placeholder 3"/>
          <p:cNvSpPr>
            <a:spLocks noGrp="1"/>
          </p:cNvSpPr>
          <p:nvPr>
            <p:ph type="sldNum" sz="quarter" idx="5"/>
          </p:nvPr>
        </p:nvSpPr>
        <p:spPr/>
        <p:txBody>
          <a:bodyPr/>
          <a:lstStyle/>
          <a:p>
            <a:fld id="{B6FC9222-60FC-40AB-ACA3-9BF63BA5CF42}" type="slidenum">
              <a:rPr lang="en-US" smtClean="0"/>
              <a:t>3</a:t>
            </a:fld>
            <a:endParaRPr lang="en-US"/>
          </a:p>
        </p:txBody>
      </p:sp>
    </p:spTree>
    <p:extLst>
      <p:ext uri="{BB962C8B-B14F-4D97-AF65-F5344CB8AC3E}">
        <p14:creationId xmlns:p14="http://schemas.microsoft.com/office/powerpoint/2010/main" val="3688601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FC9222-60FC-40AB-ACA3-9BF63BA5CF42}" type="slidenum">
              <a:rPr lang="en-US" smtClean="0"/>
              <a:t>12</a:t>
            </a:fld>
            <a:endParaRPr lang="en-US"/>
          </a:p>
        </p:txBody>
      </p:sp>
    </p:spTree>
    <p:extLst>
      <p:ext uri="{BB962C8B-B14F-4D97-AF65-F5344CB8AC3E}">
        <p14:creationId xmlns:p14="http://schemas.microsoft.com/office/powerpoint/2010/main" val="2292397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1998, the National Institute of Justice in partnership with the Centers for Disease Control and Prevention released a study on the extent and nature of violence against women in the United States.  Findings from the National Violence Against Women Survey (</a:t>
            </a:r>
            <a:r>
              <a:rPr lang="en-US" dirty="0" err="1"/>
              <a:t>Tjaden</a:t>
            </a:r>
            <a:r>
              <a:rPr lang="en-US" dirty="0"/>
              <a:t> &amp; Thoennes, 1998) show that women are much more likely than their male counterparts to be targets of violence, primarily at the hands of their romantic partners, and the prevalence of stalking is much higher than previously estimated.  This resulted in new policies and the creation of the first Stalking Resource Center for targets of stalking. </a:t>
            </a:r>
          </a:p>
          <a:p>
            <a:endParaRPr lang="en-US" u="sng" dirty="0"/>
          </a:p>
          <a:p>
            <a:r>
              <a:rPr lang="en-US" b="1" u="sng"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Tjaden</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P., &amp; Thoennes, N. (1998). </a:t>
            </a:r>
            <a:r>
              <a:rPr lang="en-US" sz="1800" i="1" dirty="0">
                <a:effectLst/>
                <a:latin typeface="Times New Roman" panose="02020603050405020304" pitchFamily="18" charset="0"/>
                <a:ea typeface="MS Mincho" panose="02020609040205080304" pitchFamily="49" charset="-128"/>
                <a:cs typeface="Times New Roman" panose="02020603050405020304" pitchFamily="18" charset="0"/>
              </a:rPr>
              <a:t>Stalking in America: Findings from the National Violence Against Women Survey.</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National Institute of Justice &amp; Centers for Disease Control and Prevention. https://doi.org/10.1037/e521072006-001 </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FC9222-60FC-40AB-ACA3-9BF63BA5CF42}" type="slidenum">
              <a:rPr lang="en-US" smtClean="0"/>
              <a:t>4</a:t>
            </a:fld>
            <a:endParaRPr lang="en-US"/>
          </a:p>
        </p:txBody>
      </p:sp>
    </p:spTree>
    <p:extLst>
      <p:ext uri="{BB962C8B-B14F-4D97-AF65-F5344CB8AC3E}">
        <p14:creationId xmlns:p14="http://schemas.microsoft.com/office/powerpoint/2010/main" val="3351810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MS Mincho" panose="02020609040205080304" pitchFamily="49" charset="-128"/>
                <a:cs typeface="Times New Roman" panose="02020603050405020304" pitchFamily="18" charset="0"/>
              </a:rPr>
              <a:t>National Institute of Justice. (1993). </a:t>
            </a:r>
            <a:r>
              <a:rPr lang="en-US" sz="1200" i="1" dirty="0">
                <a:effectLst/>
                <a:latin typeface="Times New Roman" panose="02020603050405020304" pitchFamily="18" charset="0"/>
                <a:ea typeface="MS Mincho" panose="02020609040205080304" pitchFamily="49" charset="-128"/>
                <a:cs typeface="Times New Roman" panose="02020603050405020304" pitchFamily="18" charset="0"/>
              </a:rPr>
              <a:t>Project to develop a model anti-stalking code for States.</a:t>
            </a:r>
            <a:r>
              <a:rPr lang="en-US" sz="1200" dirty="0">
                <a:effectLst/>
                <a:latin typeface="Times New Roman" panose="02020603050405020304" pitchFamily="18" charset="0"/>
                <a:ea typeface="MS Mincho" panose="02020609040205080304" pitchFamily="49" charset="-128"/>
                <a:cs typeface="Times New Roman" panose="02020603050405020304" pitchFamily="18" charset="0"/>
              </a:rPr>
              <a:t> Office of Justice Programs, U.S. Department of Justice.   https://www.ojp.gov/pdffiles1/Digitization/144477NCJRS.pdf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MS Mincho" panose="02020609040205080304" pitchFamily="49" charset="-128"/>
                <a:cs typeface="Times New Roman" panose="02020603050405020304" pitchFamily="18" charset="0"/>
              </a:rPr>
              <a:t>Inspector General (2019). </a:t>
            </a:r>
            <a:r>
              <a:rPr lang="en-US" dirty="0">
                <a:hlinkClick r:id="rId3"/>
              </a:rPr>
              <a:t>2020 Anti-Harassment Policy Statement.pdf (dodig.mil)</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FC9222-60FC-40AB-ACA3-9BF63BA5CF42}" type="slidenum">
              <a:rPr lang="en-US" smtClean="0"/>
              <a:t>5</a:t>
            </a:fld>
            <a:endParaRPr lang="en-US"/>
          </a:p>
        </p:txBody>
      </p:sp>
    </p:spTree>
    <p:extLst>
      <p:ext uri="{BB962C8B-B14F-4D97-AF65-F5344CB8AC3E}">
        <p14:creationId xmlns:p14="http://schemas.microsoft.com/office/powerpoint/2010/main" val="1829315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MS Mincho" panose="02020609040205080304" pitchFamily="49" charset="-128"/>
                <a:cs typeface="Times New Roman" panose="02020603050405020304" pitchFamily="18" charset="0"/>
              </a:rPr>
              <a:t>Stalking behavior is often divided into two categories, those that include the use of technology, often referred to as technology-assisted stalking, or cyberstalking, and those that do not.  The table on the slide lists several examples of stalking behavior as highlighted on the 2019 supplemental victimization survey, a nationwide survey administered by the U.S. Department of Justice.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MS Mincho" panose="02020609040205080304" pitchFamily="49" charset="-128"/>
                <a:cs typeface="Times New Roman" panose="02020603050405020304" pitchFamily="18" charset="0"/>
              </a:rPr>
              <a:t>A recent review of measurements (Wilson et al., 2022) examined the most common behaviors and criteria used to operationalize cyberstalking within quantitative literature: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ct val="200000"/>
              </a:lnSpc>
              <a:spcBef>
                <a:spcPts val="1200"/>
              </a:spcBef>
              <a:spcAft>
                <a:spcPts val="800"/>
              </a:spcAft>
              <a:buFont typeface="Symbol" panose="05050102010706020507" pitchFamily="18" charset="2"/>
              <a:buChar char=""/>
            </a:pPr>
            <a:r>
              <a:rPr lang="en-US" sz="1200" dirty="0">
                <a:effectLst/>
                <a:latin typeface="Times New Roman" panose="02020603050405020304" pitchFamily="18" charset="0"/>
                <a:ea typeface="MS Mincho" panose="02020609040205080304" pitchFamily="49" charset="-128"/>
                <a:cs typeface="Times New Roman" panose="02020603050405020304" pitchFamily="18" charset="0"/>
              </a:rPr>
              <a:t>Unwanted behavior – the behaviors must be identified explicitly as unwanted;</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ct val="200000"/>
              </a:lnSpc>
              <a:spcBef>
                <a:spcPts val="1200"/>
              </a:spcBef>
              <a:spcAft>
                <a:spcPts val="800"/>
              </a:spcAft>
              <a:buFont typeface="Symbol" panose="05050102010706020507" pitchFamily="18" charset="2"/>
              <a:buChar char=""/>
            </a:pPr>
            <a:r>
              <a:rPr lang="en-US" sz="1200" dirty="0">
                <a:effectLst/>
                <a:latin typeface="Times New Roman" panose="02020603050405020304" pitchFamily="18" charset="0"/>
                <a:ea typeface="MS Mincho" panose="02020609040205080304" pitchFamily="49" charset="-128"/>
                <a:cs typeface="Times New Roman" panose="02020603050405020304" pitchFamily="18" charset="0"/>
              </a:rPr>
              <a:t>Repetition – a common criterion for the number of behaviors that constitute cyberstalking is 10;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ct val="200000"/>
              </a:lnSpc>
              <a:spcBef>
                <a:spcPts val="1200"/>
              </a:spcBef>
              <a:spcAft>
                <a:spcPts val="800"/>
              </a:spcAft>
              <a:buFont typeface="Symbol" panose="05050102010706020507" pitchFamily="18" charset="2"/>
              <a:buChar char=""/>
            </a:pPr>
            <a:r>
              <a:rPr lang="en-US" sz="1200" dirty="0">
                <a:effectLst/>
                <a:latin typeface="Times New Roman" panose="02020603050405020304" pitchFamily="18" charset="0"/>
                <a:ea typeface="MS Mincho" panose="02020609040205080304" pitchFamily="49" charset="-128"/>
                <a:cs typeface="Times New Roman" panose="02020603050405020304" pitchFamily="18" charset="0"/>
              </a:rPr>
              <a:t>Duration and timeframe – it is recommended that, in order for a behavior to be considered cyberstalking, it last for a minimum duration of 2 weeks;</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ct val="200000"/>
              </a:lnSpc>
              <a:spcBef>
                <a:spcPts val="1200"/>
              </a:spcBef>
              <a:spcAft>
                <a:spcPts val="800"/>
              </a:spcAft>
              <a:buFont typeface="Symbol" panose="05050102010706020507" pitchFamily="18" charset="2"/>
              <a:buChar char=""/>
            </a:pPr>
            <a:r>
              <a:rPr lang="en-US" sz="1200" dirty="0">
                <a:effectLst/>
                <a:latin typeface="Times New Roman" panose="02020603050405020304" pitchFamily="18" charset="0"/>
                <a:ea typeface="MS Mincho" panose="02020609040205080304" pitchFamily="49" charset="-128"/>
                <a:cs typeface="Times New Roman" panose="02020603050405020304" pitchFamily="18" charset="0"/>
              </a:rPr>
              <a:t>Fear and intent – fear was not included as a requirement in 76% of the studies reviewed and, when used as a qualifier, may exclude many instances of legitimate cyberstalking;</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ct val="200000"/>
              </a:lnSpc>
              <a:spcBef>
                <a:spcPts val="1200"/>
              </a:spcBef>
              <a:spcAft>
                <a:spcPts val="800"/>
              </a:spcAft>
              <a:buFont typeface="Symbol" panose="05050102010706020507" pitchFamily="18" charset="2"/>
              <a:buChar char=""/>
            </a:pPr>
            <a:r>
              <a:rPr lang="en-US" sz="1200" dirty="0">
                <a:effectLst/>
                <a:latin typeface="Times New Roman" panose="02020603050405020304" pitchFamily="18" charset="0"/>
                <a:ea typeface="MS Mincho" panose="02020609040205080304" pitchFamily="49" charset="-128"/>
                <a:cs typeface="Times New Roman" panose="02020603050405020304" pitchFamily="18" charset="0"/>
              </a:rPr>
              <a:t>Scale of measurement – the severity and impact of certain behaviors are still widely unknown and measures of such are inconsistent (Wilson et al., 2022).</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US" u="sng" dirty="0"/>
          </a:p>
          <a:p>
            <a:r>
              <a:rPr lang="en-US" b="1" u="sng" dirty="0"/>
              <a:t>References:</a:t>
            </a:r>
          </a:p>
          <a:p>
            <a:r>
              <a:rPr lang="en-US" dirty="0"/>
              <a:t>Morgan, R., &amp; Truman, J. (2019). </a:t>
            </a:r>
            <a:r>
              <a:rPr lang="en-US" i="1" dirty="0"/>
              <a:t>Stalking victimization, 2019</a:t>
            </a:r>
            <a:r>
              <a:rPr lang="en-US" dirty="0"/>
              <a:t>. Bureau of Justice Statistics. https://bjs.ojp.gov/content/pub/pdf/sv19.pdf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MS Mincho" panose="02020609040205080304" pitchFamily="49" charset="-128"/>
                <a:cs typeface="Times New Roman" panose="02020603050405020304" pitchFamily="18" charset="0"/>
              </a:rPr>
              <a:t>Wilson, C., Sheridan, L., &amp; Garratt-Reed, D.  (2022).  What is cyberstalking? A review of measurements.  </a:t>
            </a:r>
            <a:r>
              <a:rPr lang="en-US" sz="1200" i="1" dirty="0">
                <a:effectLst/>
                <a:latin typeface="Times New Roman" panose="02020603050405020304" pitchFamily="18" charset="0"/>
                <a:ea typeface="MS Mincho" panose="02020609040205080304" pitchFamily="49" charset="-128"/>
                <a:cs typeface="Times New Roman" panose="02020603050405020304" pitchFamily="18" charset="0"/>
              </a:rPr>
              <a:t>Journal of Interpersonal Violence, 37</a:t>
            </a:r>
            <a:r>
              <a:rPr lang="en-US" sz="1200" dirty="0">
                <a:effectLst/>
                <a:latin typeface="Times New Roman" panose="02020603050405020304" pitchFamily="18" charset="0"/>
                <a:ea typeface="MS Mincho" panose="02020609040205080304" pitchFamily="49" charset="-128"/>
                <a:cs typeface="Times New Roman" panose="02020603050405020304" pitchFamily="18" charset="0"/>
              </a:rPr>
              <a:t>(11-12), 9763-9783. https://doi.org/10.1177/0886260520985489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FC9222-60FC-40AB-ACA3-9BF63BA5CF42}" type="slidenum">
              <a:rPr lang="en-US" smtClean="0"/>
              <a:t>6</a:t>
            </a:fld>
            <a:endParaRPr lang="en-US"/>
          </a:p>
        </p:txBody>
      </p:sp>
    </p:spTree>
    <p:extLst>
      <p:ext uri="{BB962C8B-B14F-4D97-AF65-F5344CB8AC3E}">
        <p14:creationId xmlns:p14="http://schemas.microsoft.com/office/powerpoint/2010/main" val="3275156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Times New Roman" panose="02020603050405020304" pitchFamily="18" charset="0"/>
                <a:ea typeface="MS Mincho" panose="02020609040205080304" pitchFamily="49" charset="-128"/>
              </a:rPr>
              <a:t>According to Morgan and Truman (2019), stalking has a long-lasting impact on the physical, mental, social, and economic health of targets.  Many targets engage in protective behaviors, in part to prevent future incidents of stalking.  These behaviors range from engagement in self-defense courses to changing their day-to-day activities completely.  Often inspired by fear, targets of stalking may change their daily route to work, cease attending social events, become distant from friend groups, and find it difficult to be comfortable in public settings (Logan, 2020).  The most common fears experienced by targets include being killed by their perpetrator, someone close to them being harmed, losing their job, not knowing what might happen next, or continued victimization (Morgan &amp; Truman, 2019).  These impacts are shared among targets of traditional and technology-assisted stalking (Short et al., 2015). </a:t>
            </a:r>
          </a:p>
          <a:p>
            <a:endParaRPr lang="en-US" sz="1200" dirty="0">
              <a:effectLst/>
              <a:latin typeface="Times New Roman" panose="02020603050405020304" pitchFamily="18" charset="0"/>
              <a:ea typeface="MS Mincho" panose="02020609040205080304" pitchFamily="49" charset="-128"/>
            </a:endParaRPr>
          </a:p>
          <a:p>
            <a:r>
              <a:rPr lang="en-US" sz="1200" b="1" u="sng" dirty="0">
                <a:effectLst/>
                <a:latin typeface="Times New Roman" panose="02020603050405020304" pitchFamily="18" charset="0"/>
                <a:ea typeface="MS Mincho" panose="02020609040205080304" pitchFamily="49" charset="-128"/>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MS Mincho" panose="02020609040205080304" pitchFamily="49" charset="-128"/>
                <a:cs typeface="Times New Roman" panose="02020603050405020304" pitchFamily="18" charset="0"/>
              </a:rPr>
              <a:t>Morgan, R., &amp; Truman, J. (2019). </a:t>
            </a:r>
            <a:r>
              <a:rPr lang="en-US" sz="1200" i="1" dirty="0">
                <a:effectLst/>
                <a:latin typeface="Times New Roman" panose="02020603050405020304" pitchFamily="18" charset="0"/>
                <a:ea typeface="MS Mincho" panose="02020609040205080304" pitchFamily="49" charset="-128"/>
                <a:cs typeface="Times New Roman" panose="02020603050405020304" pitchFamily="18" charset="0"/>
              </a:rPr>
              <a:t>Stalking victimization, 2019.</a:t>
            </a:r>
            <a:r>
              <a:rPr lang="en-US" sz="1200" dirty="0">
                <a:effectLst/>
                <a:latin typeface="Times New Roman" panose="02020603050405020304" pitchFamily="18" charset="0"/>
                <a:ea typeface="MS Mincho" panose="02020609040205080304" pitchFamily="49" charset="-128"/>
                <a:cs typeface="Times New Roman" panose="02020603050405020304" pitchFamily="18" charset="0"/>
              </a:rPr>
              <a:t>  Bureau of Justice Statistics. </a:t>
            </a:r>
            <a:r>
              <a:rPr lang="en-US" sz="1200" dirty="0">
                <a:effectLst/>
                <a:latin typeface="Calibri" panose="020F0502020204030204" pitchFamily="34" charset="0"/>
                <a:ea typeface="MS Mincho" panose="02020609040205080304" pitchFamily="49" charset="-128"/>
                <a:cs typeface="Times New Roman" panose="02020603050405020304" pitchFamily="18" charset="0"/>
              </a:rPr>
              <a:t>https://bjs.ojp.gov/content/pub/pdf/sv19.pdf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MS Mincho" panose="02020609040205080304" pitchFamily="49" charset="-128"/>
                <a:cs typeface="Times New Roman" panose="02020603050405020304" pitchFamily="18" charset="0"/>
              </a:rPr>
              <a:t>Logan, T.  (2020). Examining stalking experiences and outcomes for men and women stalked by (ex)partners and non-partners. </a:t>
            </a:r>
            <a:r>
              <a:rPr lang="en-US" sz="1200" i="1" dirty="0">
                <a:effectLst/>
                <a:latin typeface="Times New Roman" panose="02020603050405020304" pitchFamily="18" charset="0"/>
                <a:ea typeface="MS Mincho" panose="02020609040205080304" pitchFamily="49" charset="-128"/>
                <a:cs typeface="Times New Roman" panose="02020603050405020304" pitchFamily="18" charset="0"/>
              </a:rPr>
              <a:t>Journal of Family Violence, 35</a:t>
            </a:r>
            <a:r>
              <a:rPr lang="en-US" sz="1200" dirty="0">
                <a:effectLst/>
                <a:latin typeface="Times New Roman" panose="02020603050405020304" pitchFamily="18" charset="0"/>
                <a:ea typeface="MS Mincho" panose="02020609040205080304" pitchFamily="49" charset="-128"/>
                <a:cs typeface="Times New Roman" panose="02020603050405020304" pitchFamily="18" charset="0"/>
              </a:rPr>
              <a:t>, 729–739. https://doi.org/10.1007/s10896-019-00111-w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MS Mincho" panose="02020609040205080304" pitchFamily="49" charset="-128"/>
                <a:cs typeface="Times New Roman" panose="02020603050405020304" pitchFamily="18" charset="0"/>
              </a:rPr>
              <a:t>Short, E., Guppy, A., Hart, J. A., &amp; Barnes, J. (2015). The impact of cyberstalking. </a:t>
            </a:r>
            <a:r>
              <a:rPr lang="en-US" sz="1200" i="1" dirty="0">
                <a:effectLst/>
                <a:latin typeface="Times New Roman" panose="02020603050405020304" pitchFamily="18" charset="0"/>
                <a:ea typeface="MS Mincho" panose="02020609040205080304" pitchFamily="49" charset="-128"/>
                <a:cs typeface="Times New Roman" panose="02020603050405020304" pitchFamily="18" charset="0"/>
              </a:rPr>
              <a:t>Studies in Media and Communication, 3(2)</a:t>
            </a:r>
            <a:r>
              <a:rPr lang="en-US" sz="1200" dirty="0">
                <a:effectLst/>
                <a:latin typeface="Times New Roman" panose="02020603050405020304" pitchFamily="18" charset="0"/>
                <a:ea typeface="MS Mincho" panose="02020609040205080304" pitchFamily="49" charset="-128"/>
                <a:cs typeface="Times New Roman" panose="02020603050405020304" pitchFamily="18" charset="0"/>
              </a:rPr>
              <a:t>, 23–37. https://doi.org/10.11114/smc.v3i2.970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FC9222-60FC-40AB-ACA3-9BF63BA5CF42}" type="slidenum">
              <a:rPr lang="en-US" smtClean="0"/>
              <a:t>7</a:t>
            </a:fld>
            <a:endParaRPr lang="en-US"/>
          </a:p>
        </p:txBody>
      </p:sp>
    </p:spTree>
    <p:extLst>
      <p:ext uri="{BB962C8B-B14F-4D97-AF65-F5344CB8AC3E}">
        <p14:creationId xmlns:p14="http://schemas.microsoft.com/office/powerpoint/2010/main" val="3811865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FC9222-60FC-40AB-ACA3-9BF63BA5CF42}" type="slidenum">
              <a:rPr lang="en-US" smtClean="0"/>
              <a:t>8</a:t>
            </a:fld>
            <a:endParaRPr lang="en-US"/>
          </a:p>
        </p:txBody>
      </p:sp>
    </p:spTree>
    <p:extLst>
      <p:ext uri="{BB962C8B-B14F-4D97-AF65-F5344CB8AC3E}">
        <p14:creationId xmlns:p14="http://schemas.microsoft.com/office/powerpoint/2010/main" val="13208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Times New Roman" panose="02020603050405020304" pitchFamily="18" charset="0"/>
                <a:ea typeface="MS Mincho" panose="02020609040205080304" pitchFamily="49" charset="-128"/>
              </a:rPr>
              <a:t>Buchanan et al. (2014) found that training and education on sexual harassment that utilize instructional videos within training are effective at illustrating behaviors that constitute sexual harassment, increasing overall knowledge of such behaviors and connecting policies to positive workplace outcomes.  However, the use of videos is not effective at improving long-term harassment attitudes of participants in the same way face-to-face group educational sessions are.  Experiential methods such as role playing, behavioral modeling, and </a:t>
            </a:r>
            <a:r>
              <a:rPr lang="en-US" sz="1200" dirty="0" err="1">
                <a:effectLst/>
                <a:latin typeface="Times New Roman" panose="02020603050405020304" pitchFamily="18" charset="0"/>
                <a:ea typeface="MS Mincho" panose="02020609040205080304" pitchFamily="49" charset="-128"/>
              </a:rPr>
              <a:t>posttraining</a:t>
            </a:r>
            <a:r>
              <a:rPr lang="en-US" sz="1200" dirty="0">
                <a:effectLst/>
                <a:latin typeface="Times New Roman" panose="02020603050405020304" pitchFamily="18" charset="0"/>
                <a:ea typeface="MS Mincho" panose="02020609040205080304" pitchFamily="49" charset="-128"/>
              </a:rPr>
              <a:t> activities can also be powerful methods to increase knowledge and further reduce undesired behaviors (Buchanan et al., 2014). </a:t>
            </a:r>
          </a:p>
          <a:p>
            <a:endParaRPr lang="en-US" sz="1200" u="sng" dirty="0">
              <a:effectLst/>
              <a:latin typeface="Times New Roman" panose="02020603050405020304" pitchFamily="18" charset="0"/>
              <a:ea typeface="MS Mincho" panose="02020609040205080304" pitchFamily="49" charset="-128"/>
            </a:endParaRPr>
          </a:p>
          <a:p>
            <a:r>
              <a:rPr lang="en-US" sz="1200" b="1" u="sng" dirty="0">
                <a:effectLst/>
                <a:latin typeface="Times New Roman" panose="02020603050405020304" pitchFamily="18" charset="0"/>
                <a:ea typeface="MS Mincho" panose="02020609040205080304" pitchFamily="49" charset="-128"/>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imes New Roman" panose="02020603050405020304" pitchFamily="18" charset="0"/>
                <a:ea typeface="Times New Roman" panose="02020603050405020304" pitchFamily="18" charset="0"/>
              </a:rPr>
              <a:t>Buchanan, N. T., Settles, I. H., Hall, A. T., &amp; O’Connor, R. C. (2014).  A review of organizational strategies for reducing sexual harassment: Insights from the U. S. Military. </a:t>
            </a:r>
            <a:r>
              <a:rPr lang="en-US" sz="1200" i="1" dirty="0">
                <a:solidFill>
                  <a:srgbClr val="000000"/>
                </a:solidFill>
                <a:effectLst/>
                <a:latin typeface="Times New Roman" panose="02020603050405020304" pitchFamily="18" charset="0"/>
                <a:ea typeface="Times New Roman" panose="02020603050405020304" pitchFamily="18" charset="0"/>
              </a:rPr>
              <a:t>Journal of Social Issues</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i="1" dirty="0">
                <a:solidFill>
                  <a:srgbClr val="000000"/>
                </a:solidFill>
                <a:effectLst/>
                <a:latin typeface="Times New Roman" panose="02020603050405020304" pitchFamily="18" charset="0"/>
                <a:ea typeface="Times New Roman" panose="02020603050405020304" pitchFamily="18" charset="0"/>
              </a:rPr>
              <a:t>70</a:t>
            </a:r>
            <a:r>
              <a:rPr lang="en-US" sz="1200" dirty="0">
                <a:solidFill>
                  <a:srgbClr val="000000"/>
                </a:solidFill>
                <a:effectLst/>
                <a:latin typeface="Times New Roman" panose="02020603050405020304" pitchFamily="18" charset="0"/>
                <a:ea typeface="Times New Roman" panose="02020603050405020304" pitchFamily="18" charset="0"/>
              </a:rPr>
              <a:t>(4), 687–702. https://doi.org/10.1111/josi.12086</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FC9222-60FC-40AB-ACA3-9BF63BA5CF42}" type="slidenum">
              <a:rPr lang="en-US" smtClean="0"/>
              <a:t>9</a:t>
            </a:fld>
            <a:endParaRPr lang="en-US"/>
          </a:p>
        </p:txBody>
      </p:sp>
    </p:spTree>
    <p:extLst>
      <p:ext uri="{BB962C8B-B14F-4D97-AF65-F5344CB8AC3E}">
        <p14:creationId xmlns:p14="http://schemas.microsoft.com/office/powerpoint/2010/main" val="3574684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fontAlgn="base">
              <a:spcBef>
                <a:spcPts val="0"/>
              </a:spcBef>
              <a:spcAft>
                <a:spcPts val="0"/>
              </a:spcAft>
              <a:buSzPts val="1200"/>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Initiate campaigns to encourage a culture where bystanders feel empowered and safe to report stalking incidents​​.  </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Display policy letters around the workplace (e.g., break rooms and bulletin boards) about reporting procedures and having a zero-tolerance policy against inappropriate behaviors. </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Be flexible as a supervisor to those who want to report stalking behaviors that they may be experiencing.  Some examples of flexibility include the following:</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Allow the time away from work to attend appointments.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Maintain confidentiality with the member doing the reporting, only being shared with essential personnel.</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Times New Roman" panose="02020603050405020304" pitchFamily="18" charset="0"/>
              </a:rPr>
              <a:t>Move workspaces around if the target is uncomfortable.</a:t>
            </a:r>
            <a:endParaRPr lang="en-US" sz="1200" dirty="0">
              <a:effectLst/>
              <a:latin typeface="Times New Roman" panose="02020603050405020304" pitchFamily="18" charset="0"/>
              <a:ea typeface="Times New Roman" panose="02020603050405020304" pitchFamily="18" charset="0"/>
            </a:endParaRPr>
          </a:p>
          <a:p>
            <a:pPr marL="685800" marR="0" fontAlgn="base">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342900" marR="0" lvl="0" indent="-342900" fontAlgn="base">
              <a:spcBef>
                <a:spcPts val="0"/>
              </a:spcBef>
              <a:spcAft>
                <a:spcPts val="0"/>
              </a:spcAft>
              <a:buSzPts val="1200"/>
              <a:buFont typeface="Symbol" panose="05050102010706020507" pitchFamily="18" charset="2"/>
              <a:buChar char=""/>
              <a:tabLst>
                <a:tab pos="457200" algn="l"/>
              </a:tabLst>
            </a:pPr>
            <a:r>
              <a:rPr lang="en-US" sz="1200" dirty="0">
                <a:solidFill>
                  <a:srgbClr val="000000"/>
                </a:solidFill>
                <a:effectLst/>
                <a:latin typeface="Times New Roman" panose="02020603050405020304" pitchFamily="18" charset="0"/>
                <a:ea typeface="Times New Roman" panose="02020603050405020304" pitchFamily="18" charset="0"/>
              </a:rPr>
              <a:t>Establish a system for bystanders to provide anonymous feedback on the intervention process to help refine strategies​​ and/or ensure that personnel know how to access such resources.  Some resources that already exist include the following (Howell et al., 2023): </a:t>
            </a:r>
            <a:endParaRPr lang="en-US" sz="1200" dirty="0">
              <a:effectLst/>
              <a:latin typeface="Times New Roman" panose="02020603050405020304" pitchFamily="18" charset="0"/>
              <a:ea typeface="Times New Roman" panose="02020603050405020304" pitchFamily="18" charset="0"/>
            </a:endParaRPr>
          </a:p>
          <a:p>
            <a:pPr marL="800100" marR="0" lvl="1" indent="-342900" fontAlgn="base">
              <a:spcBef>
                <a:spcPts val="0"/>
              </a:spcBef>
              <a:spcAft>
                <a:spcPts val="0"/>
              </a:spcAft>
              <a:buFont typeface="Courier New" panose="02070309020205020404" pitchFamily="49" charset="0"/>
              <a:buChar char="o"/>
            </a:pPr>
            <a:r>
              <a:rPr lang="en-US" sz="1200" dirty="0">
                <a:solidFill>
                  <a:srgbClr val="0D0D0D"/>
                </a:solidFill>
                <a:effectLst/>
                <a:latin typeface="Times New Roman" panose="02020603050405020304" pitchFamily="18" charset="0"/>
                <a:ea typeface="Times New Roman" panose="02020603050405020304" pitchFamily="18" charset="0"/>
              </a:rPr>
              <a:t>The Equal Employment Opportunity (EEO) Office</a:t>
            </a:r>
          </a:p>
          <a:p>
            <a:pPr marL="800100" marR="0" lvl="1" indent="-342900" fontAlgn="base">
              <a:spcBef>
                <a:spcPts val="0"/>
              </a:spcBef>
              <a:spcAft>
                <a:spcPts val="0"/>
              </a:spcAft>
              <a:buFont typeface="Courier New" panose="02070309020205020404" pitchFamily="49" charset="0"/>
              <a:buChar char="o"/>
            </a:pPr>
            <a:r>
              <a:rPr lang="en-US" sz="1200" dirty="0">
                <a:solidFill>
                  <a:srgbClr val="0D0D0D"/>
                </a:solidFill>
                <a:effectLst/>
                <a:latin typeface="Times New Roman" panose="02020603050405020304" pitchFamily="18" charset="0"/>
                <a:ea typeface="Times New Roman" panose="02020603050405020304" pitchFamily="18" charset="0"/>
              </a:rPr>
              <a:t>The Human Resources/Civilian Personnel Office</a:t>
            </a:r>
          </a:p>
          <a:p>
            <a:pPr marL="800100" marR="0" lvl="1" indent="-342900" fontAlgn="base">
              <a:spcBef>
                <a:spcPts val="0"/>
              </a:spcBef>
              <a:spcAft>
                <a:spcPts val="0"/>
              </a:spcAft>
              <a:buFont typeface="Courier New" panose="02070309020205020404" pitchFamily="49" charset="0"/>
              <a:buChar char="o"/>
            </a:pPr>
            <a:r>
              <a:rPr lang="en-US" sz="1200" dirty="0">
                <a:solidFill>
                  <a:srgbClr val="0D0D0D"/>
                </a:solidFill>
                <a:effectLst/>
                <a:latin typeface="Times New Roman" panose="02020603050405020304" pitchFamily="18" charset="0"/>
                <a:ea typeface="Times New Roman" panose="02020603050405020304" pitchFamily="18" charset="0"/>
              </a:rPr>
              <a:t>The Staff Judge Advocate and Office of General Council (OGC)</a:t>
            </a:r>
          </a:p>
          <a:p>
            <a:pPr marL="800100" marR="0" lvl="1" indent="-342900" fontAlgn="base">
              <a:spcBef>
                <a:spcPts val="0"/>
              </a:spcBef>
              <a:spcAft>
                <a:spcPts val="0"/>
              </a:spcAft>
              <a:buFont typeface="Courier New" panose="02070309020205020404" pitchFamily="49" charset="0"/>
              <a:buChar char="o"/>
            </a:pPr>
            <a:r>
              <a:rPr lang="en-US" sz="1200" dirty="0">
                <a:solidFill>
                  <a:srgbClr val="0D0D0D"/>
                </a:solidFill>
                <a:effectLst/>
                <a:latin typeface="Times New Roman" panose="02020603050405020304" pitchFamily="18" charset="0"/>
                <a:ea typeface="Times New Roman" panose="02020603050405020304" pitchFamily="18" charset="0"/>
              </a:rPr>
              <a:t>Sexual Assault Prevention and Response Office </a:t>
            </a:r>
            <a:endParaRPr lang="en-US" sz="1200" dirty="0">
              <a:effectLst/>
              <a:latin typeface="Times New Roman" panose="02020603050405020304" pitchFamily="18" charset="0"/>
              <a:ea typeface="Times New Roman" panose="02020603050405020304" pitchFamily="18" charset="0"/>
            </a:endParaRPr>
          </a:p>
          <a:p>
            <a:pPr marL="800100" marR="0" lvl="1" indent="-342900" fontAlgn="base">
              <a:spcBef>
                <a:spcPts val="0"/>
              </a:spcBef>
              <a:spcAft>
                <a:spcPts val="0"/>
              </a:spcAft>
              <a:buFont typeface="Courier New" panose="02070309020205020404" pitchFamily="49" charset="0"/>
              <a:buChar char="o"/>
            </a:pPr>
            <a:r>
              <a:rPr lang="en-US" sz="1200" dirty="0">
                <a:solidFill>
                  <a:srgbClr val="0D0D0D"/>
                </a:solidFill>
                <a:effectLst/>
                <a:latin typeface="Times New Roman" panose="02020603050405020304" pitchFamily="18" charset="0"/>
                <a:ea typeface="Times New Roman" panose="02020603050405020304" pitchFamily="18" charset="0"/>
              </a:rPr>
              <a:t>The Integrated Response Co-location Pilot Program (Air and Space Force) </a:t>
            </a:r>
            <a:endParaRPr lang="en-US" sz="1200" dirty="0">
              <a:effectLst/>
              <a:latin typeface="Times New Roman" panose="02020603050405020304" pitchFamily="18" charset="0"/>
              <a:ea typeface="Times New Roman" panose="02020603050405020304" pitchFamily="18" charset="0"/>
            </a:endParaRPr>
          </a:p>
          <a:p>
            <a:pPr marL="800100" marR="0" lvl="1" indent="-342900" fontAlgn="base">
              <a:spcBef>
                <a:spcPts val="0"/>
              </a:spcBef>
              <a:spcAft>
                <a:spcPts val="0"/>
              </a:spcAft>
              <a:buFont typeface="Courier New" panose="02070309020205020404" pitchFamily="49" charset="0"/>
              <a:buChar char="o"/>
            </a:pPr>
            <a:r>
              <a:rPr lang="en-US" sz="1200" dirty="0">
                <a:solidFill>
                  <a:srgbClr val="0D0D0D"/>
                </a:solidFill>
                <a:effectLst/>
                <a:latin typeface="Times New Roman" panose="02020603050405020304" pitchFamily="18" charset="0"/>
                <a:ea typeface="Times New Roman" panose="02020603050405020304" pitchFamily="18" charset="0"/>
              </a:rPr>
              <a:t>The Sexual Harassment/Assault Response and Prevention Program (Army) </a:t>
            </a:r>
            <a:endParaRPr lang="en-US" sz="1200" dirty="0">
              <a:effectLst/>
              <a:latin typeface="Times New Roman" panose="02020603050405020304" pitchFamily="18" charset="0"/>
              <a:ea typeface="Times New Roman" panose="02020603050405020304" pitchFamily="18" charset="0"/>
            </a:endParaRPr>
          </a:p>
          <a:p>
            <a:pPr marL="800100" marR="0" lvl="1" indent="-342900" fontAlgn="base">
              <a:spcBef>
                <a:spcPts val="0"/>
              </a:spcBef>
              <a:spcAft>
                <a:spcPts val="0"/>
              </a:spcAft>
              <a:buFont typeface="Courier New" panose="02070309020205020404" pitchFamily="49" charset="0"/>
              <a:buChar char="o"/>
            </a:pPr>
            <a:r>
              <a:rPr lang="en-US" sz="1200" dirty="0">
                <a:solidFill>
                  <a:srgbClr val="0D0D0D"/>
                </a:solidFill>
                <a:effectLst/>
                <a:latin typeface="Times New Roman" panose="02020603050405020304" pitchFamily="18" charset="0"/>
                <a:ea typeface="Times New Roman" panose="02020603050405020304" pitchFamily="18" charset="0"/>
              </a:rPr>
              <a:t>The Sexual Assault Prevention Response Victim Advocate (Marine Corps) </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FC9222-60FC-40AB-ACA3-9BF63BA5CF42}" type="slidenum">
              <a:rPr lang="en-US" smtClean="0"/>
              <a:t>10</a:t>
            </a:fld>
            <a:endParaRPr lang="en-US"/>
          </a:p>
        </p:txBody>
      </p:sp>
    </p:spTree>
    <p:extLst>
      <p:ext uri="{BB962C8B-B14F-4D97-AF65-F5344CB8AC3E}">
        <p14:creationId xmlns:p14="http://schemas.microsoft.com/office/powerpoint/2010/main" val="3590174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lnSpc>
                <a:spcPct val="107000"/>
              </a:lnSpc>
              <a:spcBef>
                <a:spcPts val="0"/>
              </a:spcBef>
              <a:spcAft>
                <a:spcPts val="0"/>
              </a:spcAft>
            </a:pPr>
            <a:r>
              <a:rPr lang="en-US" sz="12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Leader Response</a:t>
            </a:r>
            <a:endParaRPr lang="en-US" sz="1200" b="1" kern="100"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100"/>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Address target with empathy and reassurance that their report will be taken seriously.</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100"/>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Follow up with those who report stalking (or provide information during any investigations) to ensure that they feel supported, the behavior is no longer occurring, and retaliation is not occurring.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100"/>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Provide resources for the target (e.g., medical, legal, spiritual, and mental health support).</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100"/>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Ask the reporter questions to learn what went right or wrong and what could be done better if another member reports any inappropriate behaviors.</a:t>
            </a:r>
            <a:endParaRPr lang="en-US" sz="1200" dirty="0">
              <a:effectLst/>
              <a:latin typeface="Times New Roman" panose="02020603050405020304" pitchFamily="18" charset="0"/>
              <a:ea typeface="Times New Roman" panose="02020603050405020304" pitchFamily="18" charset="0"/>
            </a:endParaRPr>
          </a:p>
          <a:p>
            <a:pPr marL="457200" marR="0" fontAlgn="base">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0" marR="0">
              <a:lnSpc>
                <a:spcPct val="107000"/>
              </a:lnSpc>
              <a:spcBef>
                <a:spcPts val="200"/>
              </a:spcBef>
              <a:spcAft>
                <a:spcPts val="0"/>
              </a:spcAft>
            </a:pPr>
            <a:r>
              <a:rPr lang="en-US" sz="1200" b="1" kern="1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Support Systems </a:t>
            </a:r>
            <a:endParaRPr lang="en-US" sz="1200" b="1" kern="100"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Provide clear and readily accessible means and procedures for reporting stalking.</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200" dirty="0">
                <a:solidFill>
                  <a:srgbClr val="0D0D0D"/>
                </a:solidFill>
                <a:effectLst/>
                <a:latin typeface="Times New Roman" panose="02020603050405020304" pitchFamily="18" charset="0"/>
                <a:ea typeface="Times New Roman" panose="02020603050405020304" pitchFamily="18" charset="0"/>
              </a:rPr>
              <a:t>Compile a comprehensive directory of available support resources, both online and in physical formats, inside and outside of the organization​​ (</a:t>
            </a:r>
            <a:r>
              <a:rPr lang="en-US" sz="1200" dirty="0" err="1">
                <a:solidFill>
                  <a:srgbClr val="0D0D0D"/>
                </a:solidFill>
                <a:effectLst/>
                <a:latin typeface="Times New Roman" panose="02020603050405020304" pitchFamily="18" charset="0"/>
                <a:ea typeface="Times New Roman" panose="02020603050405020304" pitchFamily="18" charset="0"/>
              </a:rPr>
              <a:t>Mowle</a:t>
            </a:r>
            <a:r>
              <a:rPr lang="en-US" sz="1200" dirty="0">
                <a:solidFill>
                  <a:srgbClr val="0D0D0D"/>
                </a:solidFill>
                <a:effectLst/>
                <a:latin typeface="Times New Roman" panose="02020603050405020304" pitchFamily="18" charset="0"/>
                <a:ea typeface="Times New Roman" panose="02020603050405020304" pitchFamily="18" charset="0"/>
              </a:rPr>
              <a:t>, 2020). </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200" dirty="0">
                <a:solidFill>
                  <a:srgbClr val="0D0D0D"/>
                </a:solidFill>
                <a:effectLst/>
                <a:latin typeface="Times New Roman" panose="02020603050405020304" pitchFamily="18" charset="0"/>
                <a:ea typeface="Times New Roman" panose="02020603050405020304" pitchFamily="18" charset="0"/>
              </a:rPr>
              <a:t>Implement a protocol for regular follow-ups with stalking victims, ensuring ongoing support throughout their recovery process​​ (</a:t>
            </a:r>
            <a:r>
              <a:rPr lang="en-US" sz="1200" dirty="0" err="1">
                <a:solidFill>
                  <a:srgbClr val="0D0D0D"/>
                </a:solidFill>
                <a:effectLst/>
                <a:latin typeface="Times New Roman" panose="02020603050405020304" pitchFamily="18" charset="0"/>
                <a:ea typeface="Times New Roman" panose="02020603050405020304" pitchFamily="18" charset="0"/>
              </a:rPr>
              <a:t>Mowle</a:t>
            </a:r>
            <a:r>
              <a:rPr lang="en-US" sz="1200" dirty="0">
                <a:solidFill>
                  <a:srgbClr val="0D0D0D"/>
                </a:solidFill>
                <a:effectLst/>
                <a:latin typeface="Times New Roman" panose="02020603050405020304" pitchFamily="18" charset="0"/>
                <a:ea typeface="Times New Roman" panose="02020603050405020304" pitchFamily="18" charset="0"/>
              </a:rPr>
              <a:t>, 2020). </a:t>
            </a:r>
            <a:endParaRPr lang="en-US" sz="1200" dirty="0">
              <a:effectLst/>
              <a:latin typeface="Times New Roman" panose="02020603050405020304" pitchFamily="18" charset="0"/>
              <a:ea typeface="Times New Roman" panose="02020603050405020304" pitchFamily="18" charset="0"/>
            </a:endParaRPr>
          </a:p>
          <a:p>
            <a:pPr marL="457200" marR="0" fontAlgn="base">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0" marR="0">
              <a:lnSpc>
                <a:spcPct val="107000"/>
              </a:lnSpc>
              <a:spcBef>
                <a:spcPts val="200"/>
              </a:spcBef>
              <a:spcAft>
                <a:spcPts val="0"/>
              </a:spcAft>
            </a:pPr>
            <a:r>
              <a:rPr lang="en-US" sz="12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Preventative Measures </a:t>
            </a:r>
            <a:endParaRPr lang="en-US" sz="1200" b="1" kern="100"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200"/>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Develop an easily accessible digital reporting system for stalking incidents that guarantees confidentiality and prompt action (Office of Under Secretary of Defense for Personnel &amp; Readiness, 2022)​​.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200"/>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Create an automated system to acknowledge the receipt of a stalking complaint and provide estimated timelines for the investigation process (Office of Under Secretary of Defense for Personnel &amp; Readiness, 2022)​​.</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200"/>
              <a:buFont typeface="Symbol" panose="05050102010706020507" pitchFamily="18" charset="2"/>
              <a:buChar char=""/>
            </a:pPr>
            <a:r>
              <a:rPr lang="en-US" sz="1200" dirty="0">
                <a:solidFill>
                  <a:srgbClr val="0D0D0D"/>
                </a:solidFill>
                <a:effectLst/>
                <a:latin typeface="Times New Roman" panose="02020603050405020304" pitchFamily="18" charset="0"/>
                <a:ea typeface="Times New Roman" panose="02020603050405020304" pitchFamily="18" charset="0"/>
              </a:rPr>
              <a:t>Conduct workshops on digital safety, focusing on securing personal information and preventing digital stalking (Centers for Disease Control and Prevention, 2023)​​. </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200"/>
              <a:buFont typeface="Symbol" panose="05050102010706020507" pitchFamily="18" charset="2"/>
              <a:buChar char=""/>
            </a:pPr>
            <a:r>
              <a:rPr lang="en-US" sz="1200" dirty="0">
                <a:solidFill>
                  <a:srgbClr val="0D0D0D"/>
                </a:solidFill>
                <a:effectLst/>
                <a:latin typeface="Times New Roman" panose="02020603050405020304" pitchFamily="18" charset="0"/>
                <a:ea typeface="Times New Roman" panose="02020603050405020304" pitchFamily="18" charset="0"/>
              </a:rPr>
              <a:t>Schedule annual policy reviews to adapt to new technological developments or changes in stalking behavior patterns (Centers for Disease Control and Prevention, 2023)​​. </a:t>
            </a:r>
            <a:endParaRPr lang="en-US" sz="1200" dirty="0">
              <a:effectLst/>
              <a:latin typeface="Times New Roman" panose="02020603050405020304" pitchFamily="18" charset="0"/>
              <a:ea typeface="Times New Roman" panose="02020603050405020304" pitchFamily="18" charset="0"/>
            </a:endParaRPr>
          </a:p>
          <a:p>
            <a:pPr marL="457200" marR="0" fontAlgn="base">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0" marR="0">
              <a:lnSpc>
                <a:spcPct val="107000"/>
              </a:lnSpc>
              <a:spcBef>
                <a:spcPts val="200"/>
              </a:spcBef>
              <a:spcAft>
                <a:spcPts val="0"/>
              </a:spcAft>
            </a:pPr>
            <a:r>
              <a:rPr lang="en-US" sz="1200" b="1" kern="1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Implementation and Continuous Improvement </a:t>
            </a:r>
            <a:endParaRPr lang="en-US" sz="1200" b="1" kern="100"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fontAlgn="base">
              <a:spcBef>
                <a:spcPts val="0"/>
              </a:spcBef>
              <a:spcAft>
                <a:spcPts val="0"/>
              </a:spcAft>
              <a:buSzPts val="1200"/>
              <a:buFont typeface="Symbol" panose="05050102010706020507" pitchFamily="18" charset="2"/>
              <a:buChar char=""/>
            </a:pPr>
            <a:r>
              <a:rPr lang="en-US" sz="1200" dirty="0">
                <a:solidFill>
                  <a:srgbClr val="0D0D0D"/>
                </a:solidFill>
                <a:effectLst/>
                <a:latin typeface="Times New Roman" panose="02020603050405020304" pitchFamily="18" charset="0"/>
                <a:ea typeface="Times New Roman" panose="02020603050405020304" pitchFamily="18" charset="0"/>
              </a:rPr>
              <a:t>Establish specific dates for periodic reviews of the effectiveness of stalking policies involving feedback from stakeholders, including unit personnel and other leaders within the organization, such as equal opportunity professionals​​ (Howell et al., 2023). </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200"/>
              <a:buFont typeface="Symbol" panose="05050102010706020507" pitchFamily="18" charset="2"/>
              <a:buChar char=""/>
            </a:pPr>
            <a:r>
              <a:rPr lang="en-US" sz="1200" dirty="0">
                <a:solidFill>
                  <a:srgbClr val="0D0D0D"/>
                </a:solidFill>
                <a:effectLst/>
                <a:latin typeface="Times New Roman" panose="02020603050405020304" pitchFamily="18" charset="0"/>
                <a:ea typeface="Times New Roman" panose="02020603050405020304" pitchFamily="18" charset="0"/>
              </a:rPr>
              <a:t>Assess new prevention strategies in pilot programs, evaluating their effectiveness before more comprehensive implementation​​ (Howell et al., 2023). </a:t>
            </a:r>
          </a:p>
          <a:p>
            <a:pPr marL="342900" marR="0" lvl="0" indent="-342900" fontAlgn="base">
              <a:spcBef>
                <a:spcPts val="0"/>
              </a:spcBef>
              <a:spcAft>
                <a:spcPts val="0"/>
              </a:spcAft>
              <a:buSzPts val="1200"/>
              <a:buFont typeface="Symbol" panose="05050102010706020507" pitchFamily="18" charset="2"/>
              <a:buChar char=""/>
            </a:pPr>
            <a:endParaRPr lang="en-US" sz="1200" dirty="0">
              <a:solidFill>
                <a:srgbClr val="0D0D0D"/>
              </a:solidFill>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200"/>
              <a:buFont typeface="Symbol" panose="05050102010706020507" pitchFamily="18" charset="2"/>
              <a:buChar char=""/>
            </a:pPr>
            <a:endParaRPr lang="en-US" sz="1200" dirty="0">
              <a:solidFill>
                <a:srgbClr val="0D0D0D"/>
              </a:solidFill>
              <a:effectLst/>
              <a:latin typeface="Times New Roman" panose="02020603050405020304" pitchFamily="18" charset="0"/>
              <a:ea typeface="Times New Roman" panose="02020603050405020304" pitchFamily="18" charset="0"/>
            </a:endParaRPr>
          </a:p>
          <a:p>
            <a:pPr marL="0" marR="0" lvl="0" indent="0" fontAlgn="base">
              <a:spcBef>
                <a:spcPts val="0"/>
              </a:spcBef>
              <a:spcAft>
                <a:spcPts val="0"/>
              </a:spcAft>
              <a:buSzPts val="1200"/>
              <a:buFont typeface="Symbol" panose="05050102010706020507" pitchFamily="18" charset="2"/>
              <a:buNone/>
            </a:pPr>
            <a:r>
              <a:rPr lang="en-US" sz="1200" b="0" u="sng" dirty="0">
                <a:solidFill>
                  <a:srgbClr val="0D0D0D"/>
                </a:solidFill>
                <a:effectLst/>
                <a:latin typeface="Times New Roman" panose="02020603050405020304" pitchFamily="18" charset="0"/>
                <a:ea typeface="Times New Roman" panose="02020603050405020304" pitchFamily="18" charset="0"/>
              </a:rPr>
              <a:t>References:</a:t>
            </a:r>
          </a:p>
          <a:p>
            <a:pPr marL="457200" marR="0" indent="-457200" fontAlgn="base">
              <a:lnSpc>
                <a:spcPct val="200000"/>
              </a:lnSpc>
            </a:pPr>
            <a:r>
              <a:rPr lang="en-US" sz="1200" dirty="0">
                <a:solidFill>
                  <a:srgbClr val="0D0D0D"/>
                </a:solidFill>
                <a:effectLst/>
                <a:latin typeface="Times New Roman" panose="02020603050405020304" pitchFamily="18" charset="0"/>
                <a:ea typeface="Times New Roman" panose="02020603050405020304" pitchFamily="18" charset="0"/>
              </a:rPr>
              <a:t>Centers for Disease Control and Prevention. (2023, February 5). </a:t>
            </a:r>
            <a:r>
              <a:rPr lang="en-US" sz="1200" i="1" dirty="0">
                <a:solidFill>
                  <a:srgbClr val="0D0D0D"/>
                </a:solidFill>
                <a:effectLst/>
                <a:latin typeface="Times New Roman" panose="02020603050405020304" pitchFamily="18" charset="0"/>
                <a:ea typeface="Times New Roman" panose="02020603050405020304" pitchFamily="18" charset="0"/>
              </a:rPr>
              <a:t>Fact sheets: Preventing stalking</a:t>
            </a:r>
            <a:r>
              <a:rPr lang="en-US" sz="1200" dirty="0">
                <a:solidFill>
                  <a:srgbClr val="0D0D0D"/>
                </a:solidFill>
                <a:effectLst/>
                <a:latin typeface="Times New Roman" panose="02020603050405020304" pitchFamily="18" charset="0"/>
                <a:ea typeface="Times New Roman" panose="02020603050405020304" pitchFamily="18" charset="0"/>
              </a:rPr>
              <a:t>. U.S. Department of Health and Human Services.</a:t>
            </a:r>
            <a:r>
              <a:rPr lang="en-US" sz="1200" i="1" dirty="0">
                <a:solidFill>
                  <a:srgbClr val="0D0D0D"/>
                </a:solidFill>
                <a:effectLst/>
                <a:latin typeface="Times New Roman" panose="02020603050405020304" pitchFamily="18" charset="0"/>
                <a:ea typeface="Times New Roman" panose="02020603050405020304" pitchFamily="18" charset="0"/>
              </a:rPr>
              <a:t> </a:t>
            </a:r>
            <a:r>
              <a:rPr lang="en-US" sz="1200" dirty="0">
                <a:solidFill>
                  <a:srgbClr val="0D0D0D"/>
                </a:solidFill>
                <a:effectLst/>
                <a:latin typeface="Times New Roman" panose="02020603050405020304" pitchFamily="18" charset="0"/>
                <a:ea typeface="Times New Roman" panose="02020603050405020304" pitchFamily="18" charset="0"/>
              </a:rPr>
              <a:t>https://www.cdc.gov/violenceprevention/intimatepartnerviolence/stalking/fastfact.html </a:t>
            </a:r>
            <a:endParaRPr lang="en-US" sz="1200" dirty="0">
              <a:effectLst/>
              <a:latin typeface="Times New Roman" panose="02020603050405020304" pitchFamily="18" charset="0"/>
              <a:ea typeface="Times New Roman" panose="02020603050405020304" pitchFamily="18" charset="0"/>
            </a:endParaRPr>
          </a:p>
          <a:p>
            <a:pPr marL="457200" marR="0" indent="-457200" fontAlgn="base">
              <a:lnSpc>
                <a:spcPct val="200000"/>
              </a:lnSpc>
            </a:pPr>
            <a:r>
              <a:rPr lang="en-US" sz="1200" dirty="0">
                <a:solidFill>
                  <a:srgbClr val="0D0D0D"/>
                </a:solidFill>
                <a:effectLst/>
                <a:latin typeface="Times New Roman" panose="02020603050405020304" pitchFamily="18" charset="0"/>
                <a:ea typeface="Times New Roman" panose="02020603050405020304" pitchFamily="18" charset="0"/>
              </a:rPr>
              <a:t>Howell, C., Blair, K., &amp; </a:t>
            </a:r>
            <a:r>
              <a:rPr lang="en-US" sz="1200" dirty="0" err="1">
                <a:solidFill>
                  <a:srgbClr val="0D0D0D"/>
                </a:solidFill>
                <a:effectLst/>
                <a:latin typeface="Times New Roman" panose="02020603050405020304" pitchFamily="18" charset="0"/>
                <a:ea typeface="Times New Roman" panose="02020603050405020304" pitchFamily="18" charset="0"/>
              </a:rPr>
              <a:t>Rhoton</a:t>
            </a:r>
            <a:r>
              <a:rPr lang="en-US" sz="1200" dirty="0">
                <a:solidFill>
                  <a:srgbClr val="0D0D0D"/>
                </a:solidFill>
                <a:effectLst/>
                <a:latin typeface="Times New Roman" panose="02020603050405020304" pitchFamily="18" charset="0"/>
                <a:ea typeface="Times New Roman" panose="02020603050405020304" pitchFamily="18" charset="0"/>
              </a:rPr>
              <a:t>, J. (2023). </a:t>
            </a:r>
            <a:r>
              <a:rPr lang="en-US" sz="1200" i="1" dirty="0">
                <a:solidFill>
                  <a:srgbClr val="0D0D0D"/>
                </a:solidFill>
                <a:effectLst/>
                <a:latin typeface="Times New Roman" panose="02020603050405020304" pitchFamily="18" charset="0"/>
                <a:ea typeface="Times New Roman" panose="02020603050405020304" pitchFamily="18" charset="0"/>
              </a:rPr>
              <a:t>Harassment prevention and response: An overview of current policy, training, and intervention approaches </a:t>
            </a:r>
            <a:r>
              <a:rPr lang="en-US" sz="1200" dirty="0">
                <a:solidFill>
                  <a:srgbClr val="0D0D0D"/>
                </a:solidFill>
                <a:effectLst/>
                <a:latin typeface="Times New Roman" panose="02020603050405020304" pitchFamily="18" charset="0"/>
                <a:ea typeface="Times New Roman" panose="02020603050405020304" pitchFamily="18" charset="0"/>
              </a:rPr>
              <a:t>(Tech Report No. 23-05)</a:t>
            </a:r>
            <a:r>
              <a:rPr lang="en-US" sz="1200" i="1" dirty="0">
                <a:solidFill>
                  <a:srgbClr val="0D0D0D"/>
                </a:solidFill>
                <a:effectLst/>
                <a:latin typeface="Times New Roman" panose="02020603050405020304" pitchFamily="18" charset="0"/>
                <a:ea typeface="Times New Roman" panose="02020603050405020304" pitchFamily="18" charset="0"/>
              </a:rPr>
              <a:t>.</a:t>
            </a:r>
            <a:r>
              <a:rPr lang="en-US" sz="1200" dirty="0">
                <a:solidFill>
                  <a:srgbClr val="0D0D0D"/>
                </a:solidFill>
                <a:effectLst/>
                <a:latin typeface="Times New Roman" panose="02020603050405020304" pitchFamily="18" charset="0"/>
                <a:ea typeface="Times New Roman" panose="02020603050405020304" pitchFamily="18" charset="0"/>
              </a:rPr>
              <a:t> Defense Management Equal Opportunity Institute. https://www.defenseculture.mil/Portals/90/Documents/Culture-Portal/Publications/TECR_23-05-CTAS_Harassment_Prevention_Response-20231219.pdf?ver=buIwMSt0oY6S2OGad7zJHw%3D%3D </a:t>
            </a:r>
            <a:endParaRPr lang="en-US" sz="1200" dirty="0">
              <a:effectLst/>
              <a:latin typeface="Times New Roman" panose="02020603050405020304" pitchFamily="18" charset="0"/>
              <a:ea typeface="Times New Roman" panose="02020603050405020304" pitchFamily="18" charset="0"/>
            </a:endParaRPr>
          </a:p>
          <a:p>
            <a:pPr marL="457200" marR="0" indent="-457200" fontAlgn="base">
              <a:lnSpc>
                <a:spcPct val="200000"/>
              </a:lnSpc>
            </a:pPr>
            <a:r>
              <a:rPr lang="en-US" sz="1200" dirty="0" err="1">
                <a:solidFill>
                  <a:srgbClr val="0D0D0D"/>
                </a:solidFill>
                <a:effectLst/>
                <a:latin typeface="Times New Roman" panose="02020603050405020304" pitchFamily="18" charset="0"/>
                <a:ea typeface="Times New Roman" panose="02020603050405020304" pitchFamily="18" charset="0"/>
              </a:rPr>
              <a:t>Mowle</a:t>
            </a:r>
            <a:r>
              <a:rPr lang="en-US" sz="1200" dirty="0">
                <a:solidFill>
                  <a:srgbClr val="0D0D0D"/>
                </a:solidFill>
                <a:effectLst/>
                <a:latin typeface="Times New Roman" panose="02020603050405020304" pitchFamily="18" charset="0"/>
                <a:ea typeface="Times New Roman" panose="02020603050405020304" pitchFamily="18" charset="0"/>
              </a:rPr>
              <a:t>, E. N. (2020, April 20). </a:t>
            </a:r>
            <a:r>
              <a:rPr lang="en-US" sz="1200" i="1" dirty="0">
                <a:solidFill>
                  <a:srgbClr val="0D0D0D"/>
                </a:solidFill>
                <a:effectLst/>
                <a:latin typeface="Times New Roman" panose="02020603050405020304" pitchFamily="18" charset="0"/>
                <a:ea typeface="Times New Roman" panose="02020603050405020304" pitchFamily="18" charset="0"/>
              </a:rPr>
              <a:t>Understanding impacts of stalking in Service members: Tips for providers.</a:t>
            </a:r>
            <a:r>
              <a:rPr lang="en-US" sz="1200" dirty="0">
                <a:solidFill>
                  <a:srgbClr val="0D0D0D"/>
                </a:solidFill>
                <a:effectLst/>
                <a:latin typeface="Times New Roman" panose="02020603050405020304" pitchFamily="18" charset="0"/>
                <a:ea typeface="Times New Roman" panose="02020603050405020304" pitchFamily="18" charset="0"/>
              </a:rPr>
              <a:t> Military Health System. https://www.health.mil/Military-Health-Topics/Centers-of-Excellence/Psychological-Health-Center-of-Excellence/Clinicians-Corner-Blog/Understanding-Impacts-of-Stalking-in-Service-Members-Tips-for-Providers </a:t>
            </a:r>
            <a:endParaRPr lang="en-US" sz="1200" dirty="0">
              <a:effectLst/>
              <a:latin typeface="Times New Roman" panose="02020603050405020304" pitchFamily="18" charset="0"/>
              <a:ea typeface="Times New Roman" panose="02020603050405020304" pitchFamily="18" charset="0"/>
            </a:endParaRPr>
          </a:p>
          <a:p>
            <a:r>
              <a:rPr lang="en-US" sz="1200" dirty="0">
                <a:solidFill>
                  <a:srgbClr val="000000"/>
                </a:solidFill>
                <a:effectLst/>
                <a:latin typeface="Times New Roman" panose="02020603050405020304" pitchFamily="18" charset="0"/>
                <a:ea typeface="Calibri" panose="020F0502020204030204" pitchFamily="34" charset="0"/>
              </a:rPr>
              <a:t>Office of the Under Secretary of Defense for Personnel and Readiness. </a:t>
            </a:r>
            <a:r>
              <a:rPr lang="en-US" sz="1200" i="1" dirty="0">
                <a:solidFill>
                  <a:srgbClr val="000000"/>
                </a:solidFill>
                <a:effectLst/>
                <a:latin typeface="Times New Roman" panose="02020603050405020304" pitchFamily="18" charset="0"/>
                <a:ea typeface="Calibri" panose="020F0502020204030204" pitchFamily="34" charset="0"/>
              </a:rPr>
              <a:t>Harassment prevention and response in the Armed Forces</a:t>
            </a:r>
            <a:r>
              <a:rPr lang="en-US" sz="1200" dirty="0">
                <a:solidFill>
                  <a:srgbClr val="000000"/>
                </a:solidFill>
                <a:effectLst/>
                <a:latin typeface="Times New Roman" panose="02020603050405020304" pitchFamily="18" charset="0"/>
                <a:ea typeface="Calibri" panose="020F0502020204030204" pitchFamily="34" charset="0"/>
              </a:rPr>
              <a:t> (DoD Instruction 1020.03 (2022) and DoDI 1020.04, Harassment Prevention and Response for DoD Civilian Employees). </a:t>
            </a:r>
            <a:r>
              <a:rPr lang="en-US" sz="1200" u="none" strike="noStrike" dirty="0">
                <a:solidFill>
                  <a:srgbClr val="000000"/>
                </a:solidFill>
                <a:effectLst/>
                <a:latin typeface="Times New Roman" panose="02020603050405020304" pitchFamily="18" charset="0"/>
                <a:ea typeface="Calibri" panose="020F0502020204030204" pitchFamily="34" charset="0"/>
                <a:hlinkClick r:id="rId3"/>
              </a:rPr>
              <a:t>https://www.esd.whs.mil/Portals/54/Documents/DD/issuances/dodi/102003p.PDF </a:t>
            </a:r>
            <a:r>
              <a:rPr lang="en-US" sz="1200" u="sng" dirty="0">
                <a:solidFill>
                  <a:srgbClr val="0000FF"/>
                </a:solidFill>
                <a:effectLst/>
                <a:latin typeface="Times New Roman" panose="02020603050405020304" pitchFamily="18" charset="0"/>
                <a:ea typeface="Calibri" panose="020F0502020204030204" pitchFamily="34" charset="0"/>
                <a:hlinkClick r:id="rId3"/>
              </a:rPr>
              <a:t> </a:t>
            </a:r>
            <a:r>
              <a:rPr lang="en-US" sz="1200" u="none" dirty="0">
                <a:solidFill>
                  <a:srgbClr val="0000FF"/>
                </a:solidFill>
                <a:effectLst/>
                <a:latin typeface="Times New Roman" panose="02020603050405020304" pitchFamily="18" charset="0"/>
                <a:ea typeface="Calibri" panose="020F0502020204030204" pitchFamily="34" charset="0"/>
              </a:rPr>
              <a:t>  and https://www.esd.whs.mil/Portals/54/Documents/DD/issuances/dodi/102004p.PDF</a:t>
            </a:r>
          </a:p>
          <a:p>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FC9222-60FC-40AB-ACA3-9BF63BA5CF42}" type="slidenum">
              <a:rPr lang="en-US" smtClean="0"/>
              <a:t>11</a:t>
            </a:fld>
            <a:endParaRPr lang="en-US"/>
          </a:p>
        </p:txBody>
      </p:sp>
    </p:spTree>
    <p:extLst>
      <p:ext uri="{BB962C8B-B14F-4D97-AF65-F5344CB8AC3E}">
        <p14:creationId xmlns:p14="http://schemas.microsoft.com/office/powerpoint/2010/main" val="22301611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8A557-26CC-41A4-9E5D-C12E7A0F9226}"/>
              </a:ext>
            </a:extLst>
          </p:cNvPr>
          <p:cNvSpPr>
            <a:spLocks noGrp="1"/>
          </p:cNvSpPr>
          <p:nvPr>
            <p:ph type="ctrTitle"/>
          </p:nvPr>
        </p:nvSpPr>
        <p:spPr>
          <a:xfrm>
            <a:off x="1524000" y="1122363"/>
            <a:ext cx="9144000" cy="2387600"/>
          </a:xfrm>
        </p:spPr>
        <p:txBody>
          <a:bodyPr anchor="b"/>
          <a:lstStyle>
            <a:lvl1pPr algn="ctr">
              <a:defRPr sz="60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E2151F1-3FE9-426C-90DA-E32DFC06688D}"/>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32333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t="-1000" b="7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3CAE2-9D33-4B9A-91D7-D29B1A01E9A4}"/>
              </a:ext>
            </a:extLst>
          </p:cNvPr>
          <p:cNvSpPr>
            <a:spLocks noGrp="1"/>
          </p:cNvSpPr>
          <p:nvPr>
            <p:ph type="title"/>
          </p:nvPr>
        </p:nvSpPr>
        <p:spPr>
          <a:xfrm>
            <a:off x="0" y="0"/>
            <a:ext cx="3932237" cy="1600200"/>
          </a:xfrm>
        </p:spPr>
        <p:txBody>
          <a:bodyPr anchor="b"/>
          <a:lstStyle>
            <a:lvl1pPr>
              <a:defRPr sz="32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1706E39-3377-4ED5-82E5-DFF231811A68}"/>
              </a:ext>
            </a:extLst>
          </p:cNvPr>
          <p:cNvSpPr>
            <a:spLocks noGrp="1"/>
          </p:cNvSpPr>
          <p:nvPr>
            <p:ph idx="1"/>
          </p:nvPr>
        </p:nvSpPr>
        <p:spPr>
          <a:xfrm>
            <a:off x="5183188" y="2049462"/>
            <a:ext cx="6172200" cy="3811588"/>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4C3ABD8-D373-4938-8A70-D9655EF83BAA}"/>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30816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t="-1000" b="7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57BF8-80F6-4FF4-AE1C-0F870D055A20}"/>
              </a:ext>
            </a:extLst>
          </p:cNvPr>
          <p:cNvSpPr>
            <a:spLocks noGrp="1"/>
          </p:cNvSpPr>
          <p:nvPr>
            <p:ph type="title"/>
          </p:nvPr>
        </p:nvSpPr>
        <p:spPr>
          <a:xfrm>
            <a:off x="0" y="-4618"/>
            <a:ext cx="3932237" cy="1600200"/>
          </a:xfrm>
        </p:spPr>
        <p:txBody>
          <a:bodyPr anchor="b"/>
          <a:lstStyle>
            <a:lvl1pPr>
              <a:defRPr sz="32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C8E7A423-40DA-4CFC-9AD2-7E8801192FDA}"/>
              </a:ext>
            </a:extLst>
          </p:cNvPr>
          <p:cNvSpPr>
            <a:spLocks noGrp="1"/>
          </p:cNvSpPr>
          <p:nvPr>
            <p:ph type="pic" idx="1"/>
          </p:nvPr>
        </p:nvSpPr>
        <p:spPr>
          <a:xfrm>
            <a:off x="5180012" y="1782618"/>
            <a:ext cx="6172200" cy="408637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BFD99DE-D2D7-4CCF-B775-B09D56DAC2B7}"/>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99227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t="-1000" b="7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5C1AE-DE0F-433D-934C-7695077905E8}"/>
              </a:ext>
            </a:extLst>
          </p:cNvPr>
          <p:cNvSpPr>
            <a:spLocks noGrp="1"/>
          </p:cNvSpPr>
          <p:nvPr>
            <p:ph type="title"/>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F54288B-AB62-4E64-A49F-07EF242CA8FE}"/>
              </a:ext>
            </a:extLst>
          </p:cNvPr>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7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b="7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41AF9-B594-4F4C-A478-A3E3B37B60FD}"/>
              </a:ext>
            </a:extLst>
          </p:cNvPr>
          <p:cNvSpPr>
            <a:spLocks noGrp="1"/>
          </p:cNvSpPr>
          <p:nvPr>
            <p:ph type="title"/>
          </p:nvPr>
        </p:nvSpPr>
        <p:spPr>
          <a:xfrm>
            <a:off x="838200" y="318945"/>
            <a:ext cx="10515600" cy="1325563"/>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5919D27-5DCE-4677-8F34-A20DFADBB0B6}"/>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8883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1000" b="7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16ACE-9CDF-4363-B258-05247D19847D}"/>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216CFBE-4529-4A8E-A22D-2C5DE2A996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50633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b="7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113B5-978D-4872-818B-2A29E6D99DBF}"/>
              </a:ext>
            </a:extLst>
          </p:cNvPr>
          <p:cNvSpPr>
            <a:spLocks noGrp="1"/>
          </p:cNvSpPr>
          <p:nvPr>
            <p:ph type="title"/>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284C05F-95BA-413F-B2D7-BA4E63C3189E}"/>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1173AB-AA3E-459F-BB02-22D68E2B38EA}"/>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1576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b="7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C33C6-4BF1-4DAF-B49B-99AAB0799CAB}"/>
              </a:ext>
            </a:extLst>
          </p:cNvPr>
          <p:cNvSpPr>
            <a:spLocks noGrp="1"/>
          </p:cNvSpPr>
          <p:nvPr>
            <p:ph type="title"/>
          </p:nvPr>
        </p:nvSpPr>
        <p:spPr>
          <a:xfrm>
            <a:off x="839788" y="365125"/>
            <a:ext cx="10515600" cy="1325563"/>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BBD14EDF-D3A7-43DF-A0D1-E51B99A59488}"/>
              </a:ext>
            </a:extLst>
          </p:cNvPr>
          <p:cNvSpPr>
            <a:spLocks noGrp="1"/>
          </p:cNvSpPr>
          <p:nvPr>
            <p:ph type="body" idx="1"/>
          </p:nvPr>
        </p:nvSpPr>
        <p:spPr>
          <a:xfrm>
            <a:off x="839788" y="1681163"/>
            <a:ext cx="5157787" cy="823912"/>
          </a:xfrm>
          <a:solidFill>
            <a:srgbClr val="0E2841"/>
          </a:solidFill>
        </p:spPr>
        <p:txBody>
          <a:bodyPr anchor="b"/>
          <a:lstStyle>
            <a:lvl1pPr marL="0" indent="0">
              <a:buNone/>
              <a:defRPr sz="2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378BAF-1626-4BC5-A40C-76B42DD8ED1B}"/>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EE14AD-C11A-4689-9A00-39699374D5B2}"/>
              </a:ext>
            </a:extLst>
          </p:cNvPr>
          <p:cNvSpPr>
            <a:spLocks noGrp="1"/>
          </p:cNvSpPr>
          <p:nvPr>
            <p:ph type="body" sz="quarter" idx="3"/>
          </p:nvPr>
        </p:nvSpPr>
        <p:spPr>
          <a:xfrm>
            <a:off x="6172200" y="1681163"/>
            <a:ext cx="5183188" cy="823912"/>
          </a:xfrm>
          <a:solidFill>
            <a:srgbClr val="0E2841"/>
          </a:solidFill>
        </p:spPr>
        <p:txBody>
          <a:bodyPr anchor="b"/>
          <a:lstStyle>
            <a:lvl1pPr marL="0" indent="0">
              <a:buNone/>
              <a:defRPr sz="2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A79F4C-CDBF-4DD3-9C56-8D09169013DA}"/>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8983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b="7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7F4FE-8F11-4391-A46F-90010051D0F2}"/>
              </a:ext>
            </a:extLst>
          </p:cNvPr>
          <p:cNvSpPr>
            <a:spLocks noGrp="1"/>
          </p:cNvSpPr>
          <p:nvPr>
            <p:ph type="title"/>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760563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b="7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6831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Right Image Title and Text">
    <p:bg>
      <p:bgPr>
        <a:blipFill dpi="0" rotWithShape="1">
          <a:blip r:embed="rId2">
            <a:lum/>
          </a:blip>
          <a:srcRect/>
          <a:stretch>
            <a:fillRect l="69000"/>
          </a:stretch>
        </a:blip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A53F4A-9C97-4D64-BA9A-74B5B4299B3E}"/>
              </a:ext>
            </a:extLst>
          </p:cNvPr>
          <p:cNvSpPr>
            <a:spLocks noGrp="1"/>
          </p:cNvSpPr>
          <p:nvPr>
            <p:ph type="title" orient="vert"/>
          </p:nvPr>
        </p:nvSpPr>
        <p:spPr>
          <a:xfrm rot="16200000">
            <a:off x="3612898" y="-3526812"/>
            <a:ext cx="1256144" cy="8309770"/>
          </a:xfrm>
        </p:spPr>
        <p:txBody>
          <a:bodyPr vert="eaVert"/>
          <a:lstStyle>
            <a:lvl1pPr>
              <a:defRPr>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25306A4-BD48-47C5-B973-436B1007DFE2}"/>
              </a:ext>
            </a:extLst>
          </p:cNvPr>
          <p:cNvSpPr>
            <a:spLocks noGrp="1"/>
          </p:cNvSpPr>
          <p:nvPr>
            <p:ph type="body" orient="vert" idx="1"/>
          </p:nvPr>
        </p:nvSpPr>
        <p:spPr>
          <a:xfrm rot="16200000">
            <a:off x="1673262" y="-174015"/>
            <a:ext cx="5024584" cy="819893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9916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Left Image Title and Text">
    <p:bg>
      <p:bgPr>
        <a:blipFill dpi="0" rotWithShape="1">
          <a:blip r:embed="rId2">
            <a:lum/>
          </a:blip>
          <a:srcRect/>
          <a:stretch>
            <a:fillRect r="69000"/>
          </a:stretch>
        </a:blip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A53F4A-9C97-4D64-BA9A-74B5B4299B3E}"/>
              </a:ext>
            </a:extLst>
          </p:cNvPr>
          <p:cNvSpPr>
            <a:spLocks noGrp="1"/>
          </p:cNvSpPr>
          <p:nvPr>
            <p:ph type="title" orient="vert"/>
          </p:nvPr>
        </p:nvSpPr>
        <p:spPr>
          <a:xfrm rot="16200000">
            <a:off x="7409043" y="-3452921"/>
            <a:ext cx="1256144" cy="8309770"/>
          </a:xfrm>
        </p:spPr>
        <p:txBody>
          <a:bodyPr vert="eaVert"/>
          <a:lstStyle>
            <a:lvl1pPr>
              <a:defRPr>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25306A4-BD48-47C5-B973-436B1007DFE2}"/>
              </a:ext>
            </a:extLst>
          </p:cNvPr>
          <p:cNvSpPr>
            <a:spLocks noGrp="1"/>
          </p:cNvSpPr>
          <p:nvPr>
            <p:ph type="body" orient="vert" idx="1"/>
          </p:nvPr>
        </p:nvSpPr>
        <p:spPr>
          <a:xfrm rot="16200000">
            <a:off x="5469406" y="-137068"/>
            <a:ext cx="5024584" cy="819893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99314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t="-1000" b="7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D92853-2F85-4BCF-8C64-1BB9CC847C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3DFA4E-9DA2-44DC-9CA5-5491078DF3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1185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9" r:id="rId8"/>
    <p:sldLayoutId id="2147483672" r:id="rId9"/>
    <p:sldLayoutId id="2147483656" r:id="rId10"/>
    <p:sldLayoutId id="2147483657" r:id="rId11"/>
    <p:sldLayoutId id="2147483658" r:id="rId12"/>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4825D-1FA1-4974-B7E6-21615F9DF58D}"/>
              </a:ext>
            </a:extLst>
          </p:cNvPr>
          <p:cNvSpPr>
            <a:spLocks noGrp="1"/>
          </p:cNvSpPr>
          <p:nvPr>
            <p:ph type="ctrTitle"/>
          </p:nvPr>
        </p:nvSpPr>
        <p:spPr/>
        <p:txBody>
          <a:bodyPr/>
          <a:lstStyle/>
          <a:p>
            <a:r>
              <a:rPr lang="en-US" dirty="0"/>
              <a:t>Stalking</a:t>
            </a:r>
          </a:p>
        </p:txBody>
      </p:sp>
      <p:sp>
        <p:nvSpPr>
          <p:cNvPr id="3" name="Subtitle 2">
            <a:extLst>
              <a:ext uri="{FF2B5EF4-FFF2-40B4-BE49-F238E27FC236}">
                <a16:creationId xmlns:a16="http://schemas.microsoft.com/office/drawing/2014/main" id="{BE0D6323-4EB3-4B6E-8A70-4E387C5DBABA}"/>
              </a:ext>
            </a:extLst>
          </p:cNvPr>
          <p:cNvSpPr>
            <a:spLocks noGrp="1"/>
          </p:cNvSpPr>
          <p:nvPr>
            <p:ph type="subTitle" idx="1"/>
          </p:nvPr>
        </p:nvSpPr>
        <p:spPr/>
        <p:txBody>
          <a:bodyPr/>
          <a:lstStyle/>
          <a:p>
            <a:r>
              <a:rPr lang="en-US" sz="2400" b="0" i="0" dirty="0">
                <a:ln>
                  <a:solidFill>
                    <a:schemeClr val="bg1"/>
                  </a:solidFill>
                </a:ln>
                <a:solidFill>
                  <a:schemeClr val="bg1"/>
                </a:solidFill>
                <a:effectLst/>
                <a:latin typeface="Arial" panose="020B0604020202020204" pitchFamily="34" charset="0"/>
                <a:cs typeface="Arial" panose="020B0604020202020204" pitchFamily="34" charset="0"/>
              </a:rPr>
              <a:t>An Overview of the </a:t>
            </a:r>
            <a:r>
              <a:rPr lang="en-US" sz="2400" dirty="0">
                <a:ln>
                  <a:solidFill>
                    <a:schemeClr val="bg1"/>
                  </a:solidFill>
                </a:ln>
                <a:solidFill>
                  <a:schemeClr val="bg1"/>
                </a:solidFill>
                <a:latin typeface="Arial" panose="020B0604020202020204" pitchFamily="34" charset="0"/>
                <a:cs typeface="Arial" panose="020B0604020202020204" pitchFamily="34" charset="0"/>
              </a:rPr>
              <a:t>D</a:t>
            </a:r>
            <a:r>
              <a:rPr lang="en-US" sz="2400" b="0" i="0" dirty="0">
                <a:ln>
                  <a:solidFill>
                    <a:schemeClr val="bg1"/>
                  </a:solidFill>
                </a:ln>
                <a:solidFill>
                  <a:schemeClr val="bg1"/>
                </a:solidFill>
                <a:effectLst/>
                <a:latin typeface="Arial" panose="020B0604020202020204" pitchFamily="34" charset="0"/>
                <a:cs typeface="Arial" panose="020B0604020202020204" pitchFamily="34" charset="0"/>
              </a:rPr>
              <a:t>efinition, Impacts, and Prevention</a:t>
            </a:r>
            <a:endParaRPr lang="en-US" sz="2400" dirty="0">
              <a:ln>
                <a:solidFill>
                  <a:schemeClr val="bg1"/>
                </a:solidFill>
              </a:ln>
              <a:solidFill>
                <a:schemeClr val="bg1"/>
              </a:solidFill>
              <a:latin typeface="Arial" panose="020B0604020202020204" pitchFamily="34" charset="0"/>
              <a:cs typeface="Arial" panose="020B0604020202020204" pitchFamily="34" charset="0"/>
            </a:endParaRPr>
          </a:p>
          <a:p>
            <a:endParaRPr lang="en-US" dirty="0"/>
          </a:p>
        </p:txBody>
      </p:sp>
      <p:pic>
        <p:nvPicPr>
          <p:cNvPr id="5" name="Picture 4" descr="DEOMI's EEO Icon">
            <a:extLst>
              <a:ext uri="{FF2B5EF4-FFF2-40B4-BE49-F238E27FC236}">
                <a16:creationId xmlns:a16="http://schemas.microsoft.com/office/drawing/2014/main" id="{2DEFC190-B0CD-4533-9DDE-F6CAF70A5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92600"/>
            <a:ext cx="2668065" cy="2476500"/>
          </a:xfrm>
          <a:prstGeom prst="rect">
            <a:avLst/>
          </a:prstGeom>
        </p:spPr>
      </p:pic>
    </p:spTree>
    <p:extLst>
      <p:ext uri="{BB962C8B-B14F-4D97-AF65-F5344CB8AC3E}">
        <p14:creationId xmlns:p14="http://schemas.microsoft.com/office/powerpoint/2010/main" val="1246808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AEE06-E4E0-4A9C-A506-A2097B469C29}"/>
              </a:ext>
            </a:extLst>
          </p:cNvPr>
          <p:cNvSpPr>
            <a:spLocks noGrp="1"/>
          </p:cNvSpPr>
          <p:nvPr>
            <p:ph type="title"/>
          </p:nvPr>
        </p:nvSpPr>
        <p:spPr>
          <a:xfrm>
            <a:off x="88900" y="544485"/>
            <a:ext cx="10515600" cy="1325563"/>
          </a:xfrm>
        </p:spPr>
        <p:txBody>
          <a:bodyPr/>
          <a:lstStyle/>
          <a:p>
            <a:r>
              <a:rPr lang="en-US" dirty="0"/>
              <a:t>Secondary Prevention Strategies</a:t>
            </a:r>
          </a:p>
        </p:txBody>
      </p:sp>
      <p:sp>
        <p:nvSpPr>
          <p:cNvPr id="4" name="TextBox 3">
            <a:extLst>
              <a:ext uri="{FF2B5EF4-FFF2-40B4-BE49-F238E27FC236}">
                <a16:creationId xmlns:a16="http://schemas.microsoft.com/office/drawing/2014/main" id="{41A18D29-57CD-4C74-AB21-2ED1E975C503}"/>
              </a:ext>
            </a:extLst>
          </p:cNvPr>
          <p:cNvSpPr txBox="1"/>
          <p:nvPr/>
        </p:nvSpPr>
        <p:spPr>
          <a:xfrm>
            <a:off x="739470" y="2108245"/>
            <a:ext cx="10449230" cy="1200329"/>
          </a:xfrm>
          <a:prstGeom prst="rect">
            <a:avLst/>
          </a:prstGeom>
          <a:noFill/>
        </p:spPr>
        <p:txBody>
          <a:bodyPr wrap="square">
            <a:spAutoFit/>
          </a:bodyPr>
          <a:lstStyle/>
          <a:p>
            <a:pPr algn="l"/>
            <a:r>
              <a:rPr lang="en-US" sz="2400" b="0" i="0" dirty="0">
                <a:solidFill>
                  <a:srgbClr val="000000"/>
                </a:solidFill>
                <a:effectLst/>
                <a:latin typeface="Arial" panose="020B0604020202020204" pitchFamily="34" charset="0"/>
                <a:cs typeface="Arial" panose="020B0604020202020204" pitchFamily="34" charset="0"/>
              </a:rPr>
              <a:t>Responsive investigation systems</a:t>
            </a:r>
          </a:p>
          <a:p>
            <a:pPr marL="342900" indent="-342900" algn="l">
              <a:buFont typeface="Arial" panose="020B0604020202020204" pitchFamily="34" charset="0"/>
              <a:buChar char="•"/>
            </a:pPr>
            <a:r>
              <a:rPr lang="en-US" sz="2400" b="0" i="0" dirty="0">
                <a:solidFill>
                  <a:srgbClr val="000000"/>
                </a:solidFill>
                <a:effectLst/>
                <a:latin typeface="Arial" panose="020B0604020202020204" pitchFamily="34" charset="0"/>
                <a:cs typeface="Arial" panose="020B0604020202020204" pitchFamily="34" charset="0"/>
              </a:rPr>
              <a:t>Create a robust and consistent system for investigating reports of stalking that is prompt and efficient.</a:t>
            </a:r>
          </a:p>
        </p:txBody>
      </p:sp>
      <p:sp>
        <p:nvSpPr>
          <p:cNvPr id="5" name="TextBox 4">
            <a:extLst>
              <a:ext uri="{FF2B5EF4-FFF2-40B4-BE49-F238E27FC236}">
                <a16:creationId xmlns:a16="http://schemas.microsoft.com/office/drawing/2014/main" id="{661C83FE-A16E-4439-B154-71D71980323C}"/>
              </a:ext>
            </a:extLst>
          </p:cNvPr>
          <p:cNvSpPr txBox="1"/>
          <p:nvPr/>
        </p:nvSpPr>
        <p:spPr>
          <a:xfrm>
            <a:off x="739470" y="3521370"/>
            <a:ext cx="10449228" cy="1200329"/>
          </a:xfrm>
          <a:prstGeom prst="rect">
            <a:avLst/>
          </a:prstGeom>
          <a:noFill/>
        </p:spPr>
        <p:txBody>
          <a:bodyPr wrap="square">
            <a:spAutoFit/>
          </a:bodyPr>
          <a:lstStyle/>
          <a:p>
            <a:pPr algn="l"/>
            <a:r>
              <a:rPr lang="en-US" sz="2400" b="0" i="0" dirty="0">
                <a:solidFill>
                  <a:srgbClr val="000000"/>
                </a:solidFill>
                <a:effectLst/>
                <a:latin typeface="Arial" panose="020B0604020202020204" pitchFamily="34" charset="0"/>
                <a:cs typeface="Arial" panose="020B0604020202020204" pitchFamily="34" charset="0"/>
              </a:rPr>
              <a:t>Support systems for targets</a:t>
            </a:r>
          </a:p>
          <a:p>
            <a:pPr marL="342900" indent="-342900" algn="l">
              <a:buFont typeface="Arial" panose="020B0604020202020204" pitchFamily="34" charset="0"/>
              <a:buChar char="•"/>
            </a:pPr>
            <a:r>
              <a:rPr lang="en-US" sz="2400" b="0" i="0" dirty="0">
                <a:solidFill>
                  <a:srgbClr val="000000"/>
                </a:solidFill>
                <a:effectLst/>
                <a:latin typeface="Arial" panose="020B0604020202020204" pitchFamily="34" charset="0"/>
                <a:cs typeface="Arial" panose="020B0604020202020204" pitchFamily="34" charset="0"/>
              </a:rPr>
              <a:t>Provide strong support systems for targets of stalking that include dynamic options for support.</a:t>
            </a:r>
          </a:p>
        </p:txBody>
      </p:sp>
      <p:sp>
        <p:nvSpPr>
          <p:cNvPr id="6" name="TextBox 5">
            <a:extLst>
              <a:ext uri="{FF2B5EF4-FFF2-40B4-BE49-F238E27FC236}">
                <a16:creationId xmlns:a16="http://schemas.microsoft.com/office/drawing/2014/main" id="{FC86FF4D-7D3D-4AE4-B86C-A723468565C1}"/>
              </a:ext>
            </a:extLst>
          </p:cNvPr>
          <p:cNvSpPr txBox="1"/>
          <p:nvPr/>
        </p:nvSpPr>
        <p:spPr>
          <a:xfrm>
            <a:off x="739470" y="4959896"/>
            <a:ext cx="10449228" cy="1200329"/>
          </a:xfrm>
          <a:prstGeom prst="rect">
            <a:avLst/>
          </a:prstGeom>
          <a:noFill/>
        </p:spPr>
        <p:txBody>
          <a:bodyPr wrap="square">
            <a:spAutoFit/>
          </a:bodyPr>
          <a:lstStyle/>
          <a:p>
            <a:pPr algn="l"/>
            <a:r>
              <a:rPr lang="en-US" sz="2400" b="0" i="0" dirty="0">
                <a:solidFill>
                  <a:srgbClr val="000000"/>
                </a:solidFill>
                <a:effectLst/>
                <a:latin typeface="Arial" panose="020B0604020202020204" pitchFamily="34" charset="0"/>
                <a:cs typeface="Arial" panose="020B0604020202020204" pitchFamily="34" charset="0"/>
              </a:rPr>
              <a:t>Accountability measures</a:t>
            </a:r>
          </a:p>
          <a:p>
            <a:pPr marL="342900" indent="-342900" algn="l">
              <a:buFont typeface="Arial" panose="020B0604020202020204" pitchFamily="34" charset="0"/>
              <a:buChar char="•"/>
            </a:pPr>
            <a:r>
              <a:rPr lang="en-US" sz="2400" b="0" i="0" dirty="0">
                <a:solidFill>
                  <a:srgbClr val="000000"/>
                </a:solidFill>
                <a:effectLst/>
                <a:latin typeface="Arial" panose="020B0604020202020204" pitchFamily="34" charset="0"/>
                <a:cs typeface="Arial" panose="020B0604020202020204" pitchFamily="34" charset="0"/>
              </a:rPr>
              <a:t>Ensure all steps to hold offenders accountable are enforced fairly and consistently.</a:t>
            </a:r>
          </a:p>
        </p:txBody>
      </p:sp>
    </p:spTree>
    <p:extLst>
      <p:ext uri="{BB962C8B-B14F-4D97-AF65-F5344CB8AC3E}">
        <p14:creationId xmlns:p14="http://schemas.microsoft.com/office/powerpoint/2010/main" val="985399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CD7B9-BE8B-4453-B1B7-0648540DC898}"/>
              </a:ext>
            </a:extLst>
          </p:cNvPr>
          <p:cNvSpPr>
            <a:spLocks noGrp="1"/>
          </p:cNvSpPr>
          <p:nvPr>
            <p:ph type="title"/>
          </p:nvPr>
        </p:nvSpPr>
        <p:spPr/>
        <p:txBody>
          <a:bodyPr/>
          <a:lstStyle/>
          <a:p>
            <a:r>
              <a:rPr lang="en-US" dirty="0"/>
              <a:t>Tertiary Prevention Strategies</a:t>
            </a:r>
          </a:p>
        </p:txBody>
      </p:sp>
      <p:sp>
        <p:nvSpPr>
          <p:cNvPr id="4" name="TextBox 3">
            <a:extLst>
              <a:ext uri="{FF2B5EF4-FFF2-40B4-BE49-F238E27FC236}">
                <a16:creationId xmlns:a16="http://schemas.microsoft.com/office/drawing/2014/main" id="{90228F60-D27C-4239-93CC-E36E078C93BA}"/>
              </a:ext>
            </a:extLst>
          </p:cNvPr>
          <p:cNvSpPr txBox="1"/>
          <p:nvPr/>
        </p:nvSpPr>
        <p:spPr>
          <a:xfrm>
            <a:off x="637674" y="1878832"/>
            <a:ext cx="10461261" cy="1569660"/>
          </a:xfrm>
          <a:prstGeom prst="rect">
            <a:avLst/>
          </a:prstGeom>
          <a:noFill/>
        </p:spPr>
        <p:txBody>
          <a:bodyPr wrap="square">
            <a:spAutoFit/>
          </a:bodyPr>
          <a:lstStyle/>
          <a:p>
            <a:pPr algn="l"/>
            <a:r>
              <a:rPr lang="en-US" sz="2400" b="0" i="0" dirty="0">
                <a:solidFill>
                  <a:srgbClr val="000000"/>
                </a:solidFill>
                <a:effectLst/>
                <a:latin typeface="Arial" panose="020B0604020202020204" pitchFamily="34" charset="0"/>
                <a:cs typeface="Arial" panose="020B0604020202020204" pitchFamily="34" charset="0"/>
              </a:rPr>
              <a:t>Policy development and evaluation</a:t>
            </a:r>
          </a:p>
          <a:p>
            <a:pPr marL="285750" indent="-285750" algn="l">
              <a:buFont typeface="Arial" panose="020B0604020202020204" pitchFamily="34" charset="0"/>
              <a:buChar char="•"/>
            </a:pPr>
            <a:r>
              <a:rPr lang="en-US" sz="2400" b="0" i="0" dirty="0">
                <a:solidFill>
                  <a:srgbClr val="000000"/>
                </a:solidFill>
                <a:effectLst/>
                <a:latin typeface="Arial" panose="020B0604020202020204" pitchFamily="34" charset="0"/>
                <a:cs typeface="Arial" panose="020B0604020202020204" pitchFamily="34" charset="0"/>
              </a:rPr>
              <a:t>Evaluate how current policies meet the needs of the work environment, as evolutions in working style, procedures, and available resources can sometimes leave policies obsolete or inadequately applicable.</a:t>
            </a:r>
          </a:p>
        </p:txBody>
      </p:sp>
      <p:sp>
        <p:nvSpPr>
          <p:cNvPr id="5" name="TextBox 4">
            <a:extLst>
              <a:ext uri="{FF2B5EF4-FFF2-40B4-BE49-F238E27FC236}">
                <a16:creationId xmlns:a16="http://schemas.microsoft.com/office/drawing/2014/main" id="{864C694A-CFBF-434F-B2CC-26B932D3F3B0}"/>
              </a:ext>
            </a:extLst>
          </p:cNvPr>
          <p:cNvSpPr txBox="1"/>
          <p:nvPr/>
        </p:nvSpPr>
        <p:spPr>
          <a:xfrm>
            <a:off x="637674" y="3613960"/>
            <a:ext cx="10461261" cy="1200329"/>
          </a:xfrm>
          <a:prstGeom prst="rect">
            <a:avLst/>
          </a:prstGeom>
          <a:noFill/>
        </p:spPr>
        <p:txBody>
          <a:bodyPr wrap="square">
            <a:spAutoFit/>
          </a:bodyPr>
          <a:lstStyle/>
          <a:p>
            <a:r>
              <a:rPr lang="en-US" sz="2400" b="0" i="0" dirty="0">
                <a:solidFill>
                  <a:srgbClr val="000000"/>
                </a:solidFill>
                <a:effectLst/>
                <a:latin typeface="Arial" panose="020B0604020202020204" pitchFamily="34" charset="0"/>
                <a:cs typeface="Arial" panose="020B0604020202020204" pitchFamily="34" charset="0"/>
              </a:rPr>
              <a:t>Data </a:t>
            </a:r>
            <a:r>
              <a:rPr lang="en-US" sz="2400" dirty="0">
                <a:solidFill>
                  <a:srgbClr val="000000"/>
                </a:solidFill>
                <a:latin typeface="Arial" panose="020B0604020202020204" pitchFamily="34" charset="0"/>
                <a:cs typeface="Arial" panose="020B0604020202020204" pitchFamily="34" charset="0"/>
              </a:rPr>
              <a:t>c</a:t>
            </a:r>
            <a:r>
              <a:rPr lang="en-US" sz="2400" b="0" i="0" dirty="0">
                <a:solidFill>
                  <a:srgbClr val="000000"/>
                </a:solidFill>
                <a:effectLst/>
                <a:latin typeface="Arial" panose="020B0604020202020204" pitchFamily="34" charset="0"/>
                <a:cs typeface="Arial" panose="020B0604020202020204" pitchFamily="34" charset="0"/>
              </a:rPr>
              <a:t>ollection and analysis</a:t>
            </a:r>
          </a:p>
          <a:p>
            <a:pPr marL="285750" indent="-285750">
              <a:buFont typeface="Arial" panose="020B0604020202020204" pitchFamily="34" charset="0"/>
              <a:buChar char="•"/>
            </a:pPr>
            <a:r>
              <a:rPr lang="en-US" sz="2400" b="0" i="0" dirty="0">
                <a:solidFill>
                  <a:srgbClr val="000000"/>
                </a:solidFill>
                <a:effectLst/>
                <a:latin typeface="Arial" panose="020B0604020202020204" pitchFamily="34" charset="0"/>
                <a:cs typeface="Arial" panose="020B0604020202020204" pitchFamily="34" charset="0"/>
              </a:rPr>
              <a:t>Implement and maintain a centralized process for tracking reports of stalking for periodic analysis.</a:t>
            </a:r>
            <a:endParaRPr lang="en-US" sz="2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A16D509-9AA6-4CAF-85DA-FFC62C126C6E}"/>
              </a:ext>
            </a:extLst>
          </p:cNvPr>
          <p:cNvSpPr txBox="1"/>
          <p:nvPr/>
        </p:nvSpPr>
        <p:spPr>
          <a:xfrm>
            <a:off x="637674" y="4979758"/>
            <a:ext cx="10461261" cy="1200329"/>
          </a:xfrm>
          <a:prstGeom prst="rect">
            <a:avLst/>
          </a:prstGeom>
          <a:noFill/>
        </p:spPr>
        <p:txBody>
          <a:bodyPr wrap="square">
            <a:spAutoFit/>
          </a:bodyPr>
          <a:lstStyle/>
          <a:p>
            <a:pPr algn="l"/>
            <a:r>
              <a:rPr lang="en-US" sz="2400" b="0" i="0" dirty="0">
                <a:solidFill>
                  <a:srgbClr val="000000"/>
                </a:solidFill>
                <a:effectLst/>
                <a:latin typeface="Arial" panose="020B0604020202020204" pitchFamily="34" charset="0"/>
                <a:cs typeface="Arial" panose="020B0604020202020204" pitchFamily="34" charset="0"/>
              </a:rPr>
              <a:t>Leadership development</a:t>
            </a:r>
          </a:p>
          <a:p>
            <a:pPr marL="285750" indent="-285750" algn="l">
              <a:buFont typeface="Arial" panose="020B0604020202020204" pitchFamily="34" charset="0"/>
              <a:buChar char="•"/>
            </a:pPr>
            <a:r>
              <a:rPr lang="en-US" sz="2400" b="0" i="0" dirty="0">
                <a:solidFill>
                  <a:srgbClr val="000000"/>
                </a:solidFill>
                <a:effectLst/>
                <a:latin typeface="Arial" panose="020B0604020202020204" pitchFamily="34" charset="0"/>
                <a:cs typeface="Arial" panose="020B0604020202020204" pitchFamily="34" charset="0"/>
              </a:rPr>
              <a:t>Establish methods for training, mentorship, and accountability for leaders that emphasize ethical and fair leadership practices.</a:t>
            </a:r>
          </a:p>
        </p:txBody>
      </p:sp>
    </p:spTree>
    <p:extLst>
      <p:ext uri="{BB962C8B-B14F-4D97-AF65-F5344CB8AC3E}">
        <p14:creationId xmlns:p14="http://schemas.microsoft.com/office/powerpoint/2010/main" val="1681912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035B6-D32B-47CA-B459-7710DF0FF266}"/>
              </a:ext>
            </a:extLst>
          </p:cNvPr>
          <p:cNvSpPr>
            <a:spLocks noGrp="1"/>
          </p:cNvSpPr>
          <p:nvPr>
            <p:ph type="title"/>
          </p:nvPr>
        </p:nvSpPr>
        <p:spPr>
          <a:xfrm>
            <a:off x="266700" y="230045"/>
            <a:ext cx="10515600" cy="1325563"/>
          </a:xfrm>
        </p:spPr>
        <p:txBody>
          <a:bodyPr/>
          <a:lstStyle/>
          <a:p>
            <a:r>
              <a:rPr lang="en-US" dirty="0"/>
              <a:t>Summary</a:t>
            </a:r>
          </a:p>
        </p:txBody>
      </p:sp>
      <p:sp>
        <p:nvSpPr>
          <p:cNvPr id="4" name="Content Placeholder 9">
            <a:extLst>
              <a:ext uri="{FF2B5EF4-FFF2-40B4-BE49-F238E27FC236}">
                <a16:creationId xmlns:a16="http://schemas.microsoft.com/office/drawing/2014/main" id="{C80F389D-5E7A-456E-9FE6-E10D34671167}"/>
              </a:ext>
            </a:extLst>
          </p:cNvPr>
          <p:cNvSpPr>
            <a:spLocks noGrp="1"/>
          </p:cNvSpPr>
          <p:nvPr>
            <p:ph idx="1"/>
          </p:nvPr>
        </p:nvSpPr>
        <p:spPr>
          <a:xfrm>
            <a:off x="838200" y="2092325"/>
            <a:ext cx="10515600" cy="4351338"/>
          </a:xfrm>
        </p:spPr>
        <p:txBody>
          <a:bodyPr/>
          <a:lstStyle/>
          <a:p>
            <a:pPr>
              <a:lnSpc>
                <a:spcPct val="200000"/>
              </a:lnSpc>
            </a:pPr>
            <a:r>
              <a:rPr lang="en-US" dirty="0">
                <a:latin typeface="Arial" panose="020B0604020202020204" pitchFamily="34" charset="0"/>
                <a:cs typeface="Arial" panose="020B0604020202020204" pitchFamily="34" charset="0"/>
              </a:rPr>
              <a:t>Defined stalking</a:t>
            </a:r>
          </a:p>
          <a:p>
            <a:pPr>
              <a:lnSpc>
                <a:spcPct val="200000"/>
              </a:lnSpc>
            </a:pPr>
            <a:r>
              <a:rPr lang="en-US" dirty="0">
                <a:latin typeface="Arial" panose="020B0604020202020204" pitchFamily="34" charset="0"/>
                <a:cs typeface="Arial" panose="020B0604020202020204" pitchFamily="34" charset="0"/>
              </a:rPr>
              <a:t>Explored and gained understanding of the impacts of stalking</a:t>
            </a:r>
          </a:p>
          <a:p>
            <a:pPr>
              <a:lnSpc>
                <a:spcPct val="200000"/>
              </a:lnSpc>
            </a:pPr>
            <a:r>
              <a:rPr lang="en-US" dirty="0">
                <a:latin typeface="Arial" panose="020B0604020202020204" pitchFamily="34" charset="0"/>
                <a:cs typeface="Arial" panose="020B0604020202020204" pitchFamily="34" charset="0"/>
              </a:rPr>
              <a:t>Reviewed preventative strategies and reporting procedures</a:t>
            </a:r>
          </a:p>
        </p:txBody>
      </p:sp>
    </p:spTree>
    <p:extLst>
      <p:ext uri="{BB962C8B-B14F-4D97-AF65-F5344CB8AC3E}">
        <p14:creationId xmlns:p14="http://schemas.microsoft.com/office/powerpoint/2010/main" val="805424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15608-5160-4AD5-9265-98E835C8B7FD}"/>
              </a:ext>
            </a:extLst>
          </p:cNvPr>
          <p:cNvSpPr>
            <a:spLocks noGrp="1"/>
          </p:cNvSpPr>
          <p:nvPr>
            <p:ph type="title"/>
          </p:nvPr>
        </p:nvSpPr>
        <p:spPr/>
        <p:txBody>
          <a:bodyPr/>
          <a:lstStyle/>
          <a:p>
            <a:r>
              <a:rPr lang="en-US" dirty="0"/>
              <a:t>Objectives</a:t>
            </a:r>
          </a:p>
        </p:txBody>
      </p:sp>
      <p:graphicFrame>
        <p:nvGraphicFramePr>
          <p:cNvPr id="4" name="Content Placeholder 3" descr="Defining, understanding, and reviewing stalking prevention strategies.">
            <a:extLst>
              <a:ext uri="{FF2B5EF4-FFF2-40B4-BE49-F238E27FC236}">
                <a16:creationId xmlns:a16="http://schemas.microsoft.com/office/drawing/2014/main" id="{20299286-5E69-4805-9ABE-4AB3FB6DE63D}"/>
              </a:ext>
            </a:extLst>
          </p:cNvPr>
          <p:cNvGraphicFramePr>
            <a:graphicFrameLocks noGrp="1"/>
          </p:cNvGraphicFramePr>
          <p:nvPr>
            <p:ph idx="1"/>
            <p:extLst>
              <p:ext uri="{D42A27DB-BD31-4B8C-83A1-F6EECF244321}">
                <p14:modId xmlns:p14="http://schemas.microsoft.com/office/powerpoint/2010/main" val="166972249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8206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3619B-E3E9-47A1-90EC-940EC172976E}"/>
              </a:ext>
            </a:extLst>
          </p:cNvPr>
          <p:cNvSpPr>
            <a:spLocks noGrp="1"/>
          </p:cNvSpPr>
          <p:nvPr>
            <p:ph type="title"/>
          </p:nvPr>
        </p:nvSpPr>
        <p:spPr/>
        <p:txBody>
          <a:bodyPr/>
          <a:lstStyle/>
          <a:p>
            <a:r>
              <a:rPr lang="en-US" dirty="0"/>
              <a:t>What is Stalking?</a:t>
            </a:r>
          </a:p>
        </p:txBody>
      </p:sp>
      <p:sp>
        <p:nvSpPr>
          <p:cNvPr id="4" name="Content Placeholder 2">
            <a:extLst>
              <a:ext uri="{FF2B5EF4-FFF2-40B4-BE49-F238E27FC236}">
                <a16:creationId xmlns:a16="http://schemas.microsoft.com/office/drawing/2014/main" id="{0BA01E56-9A23-4C46-B7BB-6F0857C1CF2B}"/>
              </a:ext>
            </a:extLst>
          </p:cNvPr>
          <p:cNvSpPr txBox="1">
            <a:spLocks/>
          </p:cNvSpPr>
          <p:nvPr/>
        </p:nvSpPr>
        <p:spPr>
          <a:xfrm>
            <a:off x="438902" y="2163446"/>
            <a:ext cx="11314196" cy="336405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Font typeface="Arial" panose="020B0604020202020204" pitchFamily="34" charset="0"/>
              <a:buNone/>
            </a:pPr>
            <a:r>
              <a:rPr lang="en-US" sz="1800" b="1" dirty="0">
                <a:latin typeface="Arial" panose="020B0604020202020204" pitchFamily="34" charset="0"/>
                <a:ea typeface="Calibri" panose="020F0502020204030204" pitchFamily="34" charset="0"/>
                <a:cs typeface="Arial" panose="020B0604020202020204" pitchFamily="34" charset="0"/>
              </a:rPr>
              <a:t>Stalking </a:t>
            </a:r>
            <a:r>
              <a:rPr lang="en-US" sz="1800" dirty="0">
                <a:latin typeface="Arial" panose="020B0604020202020204" pitchFamily="34" charset="0"/>
                <a:ea typeface="Calibri" panose="020F0502020204030204" pitchFamily="34" charset="0"/>
                <a:cs typeface="Arial" panose="020B0604020202020204" pitchFamily="34" charset="0"/>
              </a:rPr>
              <a:t>includes, but is not limited to a person: </a:t>
            </a:r>
          </a:p>
          <a:p>
            <a:pPr marL="800100" lvl="1" indent="-342900">
              <a:lnSpc>
                <a:spcPct val="107000"/>
              </a:lnSpc>
              <a:spcBef>
                <a:spcPts val="0"/>
              </a:spcBef>
              <a:buFont typeface="Courier New" panose="02070309020205020404" pitchFamily="49" charset="0"/>
              <a:buChar char="o"/>
            </a:pPr>
            <a:r>
              <a:rPr lang="en-US" sz="1800" dirty="0">
                <a:latin typeface="Arial" panose="020B0604020202020204" pitchFamily="34" charset="0"/>
                <a:ea typeface="Calibri" panose="020F0502020204030204" pitchFamily="34" charset="0"/>
                <a:cs typeface="Arial" panose="020B0604020202020204" pitchFamily="34" charset="0"/>
              </a:rPr>
              <a:t>Who wrongfully engages in a course of conduct directed at a specific person that would cause a reasonable person to fear death or bodily harm, including sexual assault, to himself or herself, to a member of his or her immediate family, or to his or her intimate partner. </a:t>
            </a:r>
          </a:p>
          <a:p>
            <a:pPr marL="800100" lvl="1" indent="-342900">
              <a:lnSpc>
                <a:spcPct val="107000"/>
              </a:lnSpc>
              <a:spcBef>
                <a:spcPts val="0"/>
              </a:spcBef>
              <a:buFont typeface="Courier New" panose="02070309020205020404" pitchFamily="49" charset="0"/>
              <a:buChar char="o"/>
            </a:pPr>
            <a:r>
              <a:rPr lang="en-US" sz="1800" dirty="0">
                <a:latin typeface="Arial" panose="020B0604020202020204" pitchFamily="34" charset="0"/>
                <a:ea typeface="Calibri" panose="020F0502020204030204" pitchFamily="34" charset="0"/>
                <a:cs typeface="Arial" panose="020B0604020202020204" pitchFamily="34" charset="0"/>
              </a:rPr>
              <a:t>Who has knowledge, or should have knowledge, that the specific person will be placed in reasonable fear of death or bodily harm, including sexual assault, to himself or herself, to a member of his or her immediate family, or to his or her intimate partner. </a:t>
            </a:r>
          </a:p>
          <a:p>
            <a:pPr marL="800100" lvl="1" indent="-342900">
              <a:lnSpc>
                <a:spcPct val="107000"/>
              </a:lnSpc>
              <a:spcBef>
                <a:spcPts val="0"/>
              </a:spcBef>
              <a:buFont typeface="Courier New" panose="02070309020205020404" pitchFamily="49" charset="0"/>
              <a:buChar char="o"/>
            </a:pPr>
            <a:r>
              <a:rPr lang="en-US" sz="1800" dirty="0">
                <a:latin typeface="Arial" panose="020B0604020202020204" pitchFamily="34" charset="0"/>
                <a:ea typeface="Calibri" panose="020F0502020204030204" pitchFamily="34" charset="0"/>
                <a:cs typeface="Arial" panose="020B0604020202020204" pitchFamily="34" charset="0"/>
              </a:rPr>
              <a:t>When the conduct induces reasonable fear of death or bodily harm in the specific person, including sexual assault, to himself or herself, to a member of his or her immediate family, or to his or her intimate partner. </a:t>
            </a:r>
          </a:p>
        </p:txBody>
      </p:sp>
      <p:sp>
        <p:nvSpPr>
          <p:cNvPr id="6" name="Citation">
            <a:extLst>
              <a:ext uri="{FF2B5EF4-FFF2-40B4-BE49-F238E27FC236}">
                <a16:creationId xmlns:a16="http://schemas.microsoft.com/office/drawing/2014/main" id="{C4D77B59-CA28-4822-92B1-B1591F4A87DA}"/>
              </a:ext>
            </a:extLst>
          </p:cNvPr>
          <p:cNvSpPr txBox="1"/>
          <p:nvPr/>
        </p:nvSpPr>
        <p:spPr>
          <a:xfrm>
            <a:off x="0" y="6169709"/>
            <a:ext cx="12192000"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 (DoDI 1020.03; </a:t>
            </a:r>
            <a:r>
              <a:rPr lang="en-US" sz="1800" kern="1200" dirty="0">
                <a:effectLst/>
                <a:latin typeface="Arial" panose="020B0604020202020204" pitchFamily="34" charset="0"/>
                <a:ea typeface="SimSun" panose="02010600030101010101" pitchFamily="2" charset="-122"/>
                <a:cs typeface="Arial" panose="020B0604020202020204" pitchFamily="34" charset="0"/>
              </a:rPr>
              <a:t>Office of the Under Secretary of Defense for Personnel and Readiness</a:t>
            </a:r>
            <a:r>
              <a:rPr lang="en-US" dirty="0">
                <a:latin typeface="Arial" panose="020B0604020202020204" pitchFamily="34" charset="0"/>
                <a:cs typeface="Arial" panose="020B0604020202020204" pitchFamily="34" charset="0"/>
              </a:rPr>
              <a:t>, 2022, and DoDI 1020.04, 2020)</a:t>
            </a:r>
          </a:p>
        </p:txBody>
      </p:sp>
    </p:spTree>
    <p:extLst>
      <p:ext uri="{BB962C8B-B14F-4D97-AF65-F5344CB8AC3E}">
        <p14:creationId xmlns:p14="http://schemas.microsoft.com/office/powerpoint/2010/main" val="4101393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B2879-E772-4E13-BA61-7DE4EC5DD298}"/>
              </a:ext>
            </a:extLst>
          </p:cNvPr>
          <p:cNvSpPr>
            <a:spLocks noGrp="1"/>
          </p:cNvSpPr>
          <p:nvPr>
            <p:ph type="title"/>
          </p:nvPr>
        </p:nvSpPr>
        <p:spPr/>
        <p:txBody>
          <a:bodyPr/>
          <a:lstStyle/>
          <a:p>
            <a:r>
              <a:rPr lang="en-US" dirty="0"/>
              <a:t>Other Important Terms</a:t>
            </a:r>
          </a:p>
        </p:txBody>
      </p:sp>
      <p:graphicFrame>
        <p:nvGraphicFramePr>
          <p:cNvPr id="4" name="Content Placeholder 2" descr="Defining harassment and cyberstalking according to DoDI 1020.03.">
            <a:extLst>
              <a:ext uri="{FF2B5EF4-FFF2-40B4-BE49-F238E27FC236}">
                <a16:creationId xmlns:a16="http://schemas.microsoft.com/office/drawing/2014/main" id="{C99D4E4A-565B-4C94-AF01-3356F66DF23A}"/>
              </a:ext>
            </a:extLst>
          </p:cNvPr>
          <p:cNvGraphicFramePr>
            <a:graphicFrameLocks noGrp="1"/>
          </p:cNvGraphicFramePr>
          <p:nvPr>
            <p:ph idx="1"/>
            <p:extLst>
              <p:ext uri="{D42A27DB-BD31-4B8C-83A1-F6EECF244321}">
                <p14:modId xmlns:p14="http://schemas.microsoft.com/office/powerpoint/2010/main" val="3408743265"/>
              </p:ext>
            </p:extLst>
          </p:nvPr>
        </p:nvGraphicFramePr>
        <p:xfrm>
          <a:off x="766281" y="1918092"/>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itation">
            <a:extLst>
              <a:ext uri="{FF2B5EF4-FFF2-40B4-BE49-F238E27FC236}">
                <a16:creationId xmlns:a16="http://schemas.microsoft.com/office/drawing/2014/main" id="{EFE959D1-08E1-4117-B065-3010C6024DA0}"/>
              </a:ext>
            </a:extLst>
          </p:cNvPr>
          <p:cNvSpPr txBox="1"/>
          <p:nvPr/>
        </p:nvSpPr>
        <p:spPr>
          <a:xfrm>
            <a:off x="0" y="6488668"/>
            <a:ext cx="10468877" cy="369332"/>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 (DoDI 1020.04; </a:t>
            </a:r>
            <a:r>
              <a:rPr lang="en-US" sz="1800" kern="1200" dirty="0">
                <a:effectLst/>
                <a:latin typeface="Arial" panose="020B0604020202020204" pitchFamily="34" charset="0"/>
                <a:ea typeface="SimSun" panose="02010600030101010101" pitchFamily="2" charset="-122"/>
                <a:cs typeface="Arial" panose="020B0604020202020204" pitchFamily="34" charset="0"/>
              </a:rPr>
              <a:t>Office of the Under Secretary of Defense for Personnel and Readiness</a:t>
            </a:r>
            <a:r>
              <a:rPr lang="en-US" dirty="0">
                <a:latin typeface="Arial" panose="020B0604020202020204" pitchFamily="34" charset="0"/>
                <a:cs typeface="Arial" panose="020B0604020202020204" pitchFamily="34" charset="0"/>
              </a:rPr>
              <a:t>, 2022)</a:t>
            </a:r>
          </a:p>
        </p:txBody>
      </p:sp>
    </p:spTree>
    <p:extLst>
      <p:ext uri="{BB962C8B-B14F-4D97-AF65-F5344CB8AC3E}">
        <p14:creationId xmlns:p14="http://schemas.microsoft.com/office/powerpoint/2010/main" val="2994508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C2AB1-B6C9-477C-AECF-E8D5E60F27A8}"/>
              </a:ext>
            </a:extLst>
          </p:cNvPr>
          <p:cNvSpPr>
            <a:spLocks noGrp="1"/>
          </p:cNvSpPr>
          <p:nvPr>
            <p:ph type="title"/>
          </p:nvPr>
        </p:nvSpPr>
        <p:spPr/>
        <p:txBody>
          <a:bodyPr/>
          <a:lstStyle/>
          <a:p>
            <a:r>
              <a:rPr lang="en-US" dirty="0"/>
              <a:t>Laws and Policies</a:t>
            </a:r>
          </a:p>
        </p:txBody>
      </p:sp>
      <p:graphicFrame>
        <p:nvGraphicFramePr>
          <p:cNvPr id="4" name="Content Placeholder 19" descr="Laws and policies pertaining to stalking. These policies include the model anti-stalking code from the NIJ and the IG Anti-harassment memo.">
            <a:extLst>
              <a:ext uri="{FF2B5EF4-FFF2-40B4-BE49-F238E27FC236}">
                <a16:creationId xmlns:a16="http://schemas.microsoft.com/office/drawing/2014/main" id="{EEF0B417-E3DA-4AB0-A603-14E7490DF711}"/>
              </a:ext>
            </a:extLst>
          </p:cNvPr>
          <p:cNvGraphicFramePr>
            <a:graphicFrameLocks noGrp="1"/>
          </p:cNvGraphicFramePr>
          <p:nvPr>
            <p:ph idx="1"/>
            <p:extLst>
              <p:ext uri="{D42A27DB-BD31-4B8C-83A1-F6EECF244321}">
                <p14:modId xmlns:p14="http://schemas.microsoft.com/office/powerpoint/2010/main" val="41080702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8857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D83DE-B430-466E-8845-70A4B1BA595A}"/>
              </a:ext>
            </a:extLst>
          </p:cNvPr>
          <p:cNvSpPr>
            <a:spLocks noGrp="1"/>
          </p:cNvSpPr>
          <p:nvPr>
            <p:ph type="title"/>
          </p:nvPr>
        </p:nvSpPr>
        <p:spPr>
          <a:xfrm>
            <a:off x="232025" y="349768"/>
            <a:ext cx="10515600" cy="1325563"/>
          </a:xfrm>
        </p:spPr>
        <p:txBody>
          <a:bodyPr/>
          <a:lstStyle/>
          <a:p>
            <a:r>
              <a:rPr lang="en-US" dirty="0"/>
              <a:t>Traditional Stalking v. Cyberstalking</a:t>
            </a:r>
          </a:p>
        </p:txBody>
      </p:sp>
      <p:graphicFrame>
        <p:nvGraphicFramePr>
          <p:cNvPr id="4" name="Content Placeholder 3" descr="Traditional stalking behaviors and cyberstalking behaviors. ">
            <a:extLst>
              <a:ext uri="{FF2B5EF4-FFF2-40B4-BE49-F238E27FC236}">
                <a16:creationId xmlns:a16="http://schemas.microsoft.com/office/drawing/2014/main" id="{964FE21E-C68B-4F7C-8790-235451EB3607}"/>
              </a:ext>
            </a:extLst>
          </p:cNvPr>
          <p:cNvGraphicFramePr>
            <a:graphicFrameLocks noGrp="1"/>
          </p:cNvGraphicFramePr>
          <p:nvPr>
            <p:ph idx="1"/>
            <p:extLst>
              <p:ext uri="{D42A27DB-BD31-4B8C-83A1-F6EECF244321}">
                <p14:modId xmlns:p14="http://schemas.microsoft.com/office/powerpoint/2010/main" val="82686043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5314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DF55A-8DCF-4C55-9218-F08017F99704}"/>
              </a:ext>
            </a:extLst>
          </p:cNvPr>
          <p:cNvSpPr>
            <a:spLocks noGrp="1"/>
          </p:cNvSpPr>
          <p:nvPr>
            <p:ph type="title"/>
          </p:nvPr>
        </p:nvSpPr>
        <p:spPr>
          <a:xfrm>
            <a:off x="241300" y="344345"/>
            <a:ext cx="10515600" cy="1325563"/>
          </a:xfrm>
        </p:spPr>
        <p:txBody>
          <a:bodyPr/>
          <a:lstStyle/>
          <a:p>
            <a:r>
              <a:rPr lang="en-US" dirty="0"/>
              <a:t>Impacts of Stalking on Targets</a:t>
            </a:r>
          </a:p>
        </p:txBody>
      </p:sp>
      <p:graphicFrame>
        <p:nvGraphicFramePr>
          <p:cNvPr id="4" name="Content Placeholder 6" descr="Impacts of stalking on targets can look like feeling alone, isolated. vulnerable, and many more. ">
            <a:extLst>
              <a:ext uri="{FF2B5EF4-FFF2-40B4-BE49-F238E27FC236}">
                <a16:creationId xmlns:a16="http://schemas.microsoft.com/office/drawing/2014/main" id="{4CAF85B4-1542-4AA2-8552-E60006FF40C0}"/>
              </a:ext>
            </a:extLst>
          </p:cNvPr>
          <p:cNvGraphicFramePr>
            <a:graphicFrameLocks noGrp="1"/>
          </p:cNvGraphicFramePr>
          <p:nvPr>
            <p:ph idx="1"/>
            <p:extLst>
              <p:ext uri="{D42A27DB-BD31-4B8C-83A1-F6EECF244321}">
                <p14:modId xmlns:p14="http://schemas.microsoft.com/office/powerpoint/2010/main" val="278455091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777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DEA85-A631-4F7B-994A-2CEBE999A2AC}"/>
              </a:ext>
            </a:extLst>
          </p:cNvPr>
          <p:cNvSpPr>
            <a:spLocks noGrp="1"/>
          </p:cNvSpPr>
          <p:nvPr>
            <p:ph type="title"/>
          </p:nvPr>
        </p:nvSpPr>
        <p:spPr/>
        <p:txBody>
          <a:bodyPr/>
          <a:lstStyle/>
          <a:p>
            <a:r>
              <a:rPr lang="en-US" dirty="0"/>
              <a:t>Strategies to Prevent Stalking</a:t>
            </a:r>
          </a:p>
        </p:txBody>
      </p:sp>
      <p:graphicFrame>
        <p:nvGraphicFramePr>
          <p:cNvPr id="6" name="Content Placeholder 2" descr="Primary, secondary, and tertiary strategies defined.">
            <a:extLst>
              <a:ext uri="{FF2B5EF4-FFF2-40B4-BE49-F238E27FC236}">
                <a16:creationId xmlns:a16="http://schemas.microsoft.com/office/drawing/2014/main" id="{5873F996-2884-4622-AFF6-33DD98A34DA2}"/>
              </a:ext>
            </a:extLst>
          </p:cNvPr>
          <p:cNvGraphicFramePr>
            <a:graphicFrameLocks noGrp="1"/>
          </p:cNvGraphicFramePr>
          <p:nvPr>
            <p:ph idx="1"/>
            <p:extLst>
              <p:ext uri="{D42A27DB-BD31-4B8C-83A1-F6EECF244321}">
                <p14:modId xmlns:p14="http://schemas.microsoft.com/office/powerpoint/2010/main" val="301175770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1A95A192-688E-88BB-AA67-A534BF0BC5D6}"/>
              </a:ext>
            </a:extLst>
          </p:cNvPr>
          <p:cNvSpPr txBox="1"/>
          <p:nvPr/>
        </p:nvSpPr>
        <p:spPr>
          <a:xfrm>
            <a:off x="1531670" y="6354389"/>
            <a:ext cx="9417963" cy="369332"/>
          </a:xfrm>
          <a:prstGeom prst="rect">
            <a:avLst/>
          </a:prstGeom>
          <a:noFill/>
        </p:spPr>
        <p:txBody>
          <a:bodyPr wrap="none" rtlCol="0">
            <a:spAutoFit/>
          </a:bodyPr>
          <a:lstStyle/>
          <a:p>
            <a:r>
              <a:rPr lang="en-US" b="1" dirty="0"/>
              <a:t>See the associated Stalking Prevention Strategy Sheet for EEO for more information</a:t>
            </a:r>
          </a:p>
        </p:txBody>
      </p:sp>
    </p:spTree>
    <p:extLst>
      <p:ext uri="{BB962C8B-B14F-4D97-AF65-F5344CB8AC3E}">
        <p14:creationId xmlns:p14="http://schemas.microsoft.com/office/powerpoint/2010/main" val="3701211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0B02973-6EA9-4026-B8D5-326D52DF0FC3}"/>
              </a:ext>
            </a:extLst>
          </p:cNvPr>
          <p:cNvSpPr>
            <a:spLocks noGrp="1"/>
          </p:cNvSpPr>
          <p:nvPr>
            <p:ph type="title"/>
          </p:nvPr>
        </p:nvSpPr>
        <p:spPr>
          <a:xfrm>
            <a:off x="0" y="362582"/>
            <a:ext cx="10515600" cy="1325562"/>
          </a:xfrm>
        </p:spPr>
        <p:txBody>
          <a:bodyPr anchor="b">
            <a:normAutofit/>
          </a:bodyPr>
          <a:lstStyle/>
          <a:p>
            <a:r>
              <a:rPr lang="en-US" sz="4800" dirty="0">
                <a:solidFill>
                  <a:schemeClr val="bg1"/>
                </a:solidFill>
                <a:latin typeface="Arial" panose="020B0604020202020204" pitchFamily="34" charset="0"/>
                <a:cs typeface="Arial" panose="020B0604020202020204" pitchFamily="34" charset="0"/>
              </a:rPr>
              <a:t>Primary Prevention Strategies</a:t>
            </a:r>
          </a:p>
        </p:txBody>
      </p:sp>
      <p:sp>
        <p:nvSpPr>
          <p:cNvPr id="5" name="TextBox 4">
            <a:extLst>
              <a:ext uri="{FF2B5EF4-FFF2-40B4-BE49-F238E27FC236}">
                <a16:creationId xmlns:a16="http://schemas.microsoft.com/office/drawing/2014/main" id="{64EEF6EE-6F36-43B2-87BA-A4E2230266B3}"/>
              </a:ext>
            </a:extLst>
          </p:cNvPr>
          <p:cNvSpPr txBox="1"/>
          <p:nvPr/>
        </p:nvSpPr>
        <p:spPr>
          <a:xfrm>
            <a:off x="838200" y="2028067"/>
            <a:ext cx="10413134" cy="1200329"/>
          </a:xfrm>
          <a:prstGeom prst="rect">
            <a:avLst/>
          </a:prstGeom>
          <a:noFill/>
        </p:spPr>
        <p:txBody>
          <a:bodyPr wrap="square">
            <a:spAutoFit/>
          </a:bodyPr>
          <a:lstStyle/>
          <a:p>
            <a:pPr algn="l"/>
            <a:r>
              <a:rPr lang="en-US" sz="2400" b="0" i="0" dirty="0">
                <a:solidFill>
                  <a:srgbClr val="000000"/>
                </a:solidFill>
                <a:effectLst/>
                <a:latin typeface="Arial" panose="020B0604020202020204" pitchFamily="34" charset="0"/>
                <a:cs typeface="Arial" panose="020B0604020202020204" pitchFamily="34" charset="0"/>
              </a:rPr>
              <a:t>Educational programs</a:t>
            </a:r>
          </a:p>
          <a:p>
            <a:pPr marL="342900" indent="-342900" algn="l">
              <a:buFont typeface="Arial" panose="020B0604020202020204" pitchFamily="34" charset="0"/>
              <a:buChar char="•"/>
            </a:pPr>
            <a:r>
              <a:rPr lang="en-US" sz="2400" b="0" i="0" dirty="0">
                <a:solidFill>
                  <a:srgbClr val="000000"/>
                </a:solidFill>
                <a:effectLst/>
                <a:latin typeface="Arial" panose="020B0604020202020204" pitchFamily="34" charset="0"/>
                <a:cs typeface="Arial" panose="020B0604020202020204" pitchFamily="34" charset="0"/>
              </a:rPr>
              <a:t>Develop and implement comprehensive training sessions, which should be mandatory for all levels of personnel.</a:t>
            </a:r>
          </a:p>
        </p:txBody>
      </p:sp>
      <p:sp>
        <p:nvSpPr>
          <p:cNvPr id="6" name="TextBox 5">
            <a:extLst>
              <a:ext uri="{FF2B5EF4-FFF2-40B4-BE49-F238E27FC236}">
                <a16:creationId xmlns:a16="http://schemas.microsoft.com/office/drawing/2014/main" id="{D85B309B-5ECB-4B01-BAFB-3DDCE0772F91}"/>
              </a:ext>
            </a:extLst>
          </p:cNvPr>
          <p:cNvSpPr txBox="1"/>
          <p:nvPr/>
        </p:nvSpPr>
        <p:spPr>
          <a:xfrm>
            <a:off x="838200" y="3429000"/>
            <a:ext cx="10413134" cy="1200329"/>
          </a:xfrm>
          <a:prstGeom prst="rect">
            <a:avLst/>
          </a:prstGeom>
          <a:noFill/>
        </p:spPr>
        <p:txBody>
          <a:bodyPr wrap="square">
            <a:spAutoFit/>
          </a:bodyPr>
          <a:lstStyle/>
          <a:p>
            <a:pPr algn="l"/>
            <a:r>
              <a:rPr lang="en-US" sz="2400" b="0" i="0" dirty="0">
                <a:solidFill>
                  <a:srgbClr val="000000"/>
                </a:solidFill>
                <a:effectLst/>
                <a:latin typeface="Arial" panose="020B0604020202020204" pitchFamily="34" charset="0"/>
                <a:cs typeface="Arial" panose="020B0604020202020204" pitchFamily="34" charset="0"/>
              </a:rPr>
              <a:t>Standardizing definitions and policies</a:t>
            </a:r>
          </a:p>
          <a:p>
            <a:pPr marL="342900" indent="-342900" algn="l">
              <a:buFont typeface="Arial" panose="020B0604020202020204" pitchFamily="34" charset="0"/>
              <a:buChar char="•"/>
            </a:pPr>
            <a:r>
              <a:rPr lang="en-US" sz="2400" b="0" i="0" dirty="0">
                <a:solidFill>
                  <a:srgbClr val="000000"/>
                </a:solidFill>
                <a:effectLst/>
                <a:latin typeface="Arial" panose="020B0604020202020204" pitchFamily="34" charset="0"/>
                <a:cs typeface="Arial" panose="020B0604020202020204" pitchFamily="34" charset="0"/>
              </a:rPr>
              <a:t>Definitions, explanations, and policies related to stalking behaviors should be consistent within the organization.</a:t>
            </a:r>
          </a:p>
        </p:txBody>
      </p:sp>
      <p:sp>
        <p:nvSpPr>
          <p:cNvPr id="7" name="TextBox 6">
            <a:extLst>
              <a:ext uri="{FF2B5EF4-FFF2-40B4-BE49-F238E27FC236}">
                <a16:creationId xmlns:a16="http://schemas.microsoft.com/office/drawing/2014/main" id="{F3395A22-AAF6-4722-AEA4-12E4900A16C7}"/>
              </a:ext>
            </a:extLst>
          </p:cNvPr>
          <p:cNvSpPr txBox="1"/>
          <p:nvPr/>
        </p:nvSpPr>
        <p:spPr>
          <a:xfrm>
            <a:off x="838200" y="4969252"/>
            <a:ext cx="10413134" cy="1569660"/>
          </a:xfrm>
          <a:prstGeom prst="rect">
            <a:avLst/>
          </a:prstGeom>
          <a:noFill/>
        </p:spPr>
        <p:txBody>
          <a:bodyPr wrap="square">
            <a:spAutoFit/>
          </a:bodyPr>
          <a:lstStyle/>
          <a:p>
            <a:pPr algn="l"/>
            <a:r>
              <a:rPr lang="en-US" sz="2400" b="0" i="0" dirty="0">
                <a:solidFill>
                  <a:srgbClr val="000000"/>
                </a:solidFill>
                <a:effectLst/>
                <a:latin typeface="Arial" panose="020B0604020202020204" pitchFamily="34" charset="0"/>
                <a:cs typeface="Arial" panose="020B0604020202020204" pitchFamily="34" charset="0"/>
              </a:rPr>
              <a:t>Promoting a positive reporting culture</a:t>
            </a:r>
          </a:p>
          <a:p>
            <a:pPr marL="342900" indent="-342900" algn="l">
              <a:buFont typeface="Arial" panose="020B0604020202020204" pitchFamily="34" charset="0"/>
              <a:buChar char="•"/>
            </a:pPr>
            <a:r>
              <a:rPr lang="en-US" sz="2400" b="0" i="0" dirty="0">
                <a:solidFill>
                  <a:srgbClr val="000000"/>
                </a:solidFill>
                <a:effectLst/>
                <a:latin typeface="Arial" panose="020B0604020202020204" pitchFamily="34" charset="0"/>
                <a:cs typeface="Arial" panose="020B0604020202020204" pitchFamily="34" charset="0"/>
              </a:rPr>
              <a:t>Encourage a culture where all personnel feel safe and supported when reporting and leaders are viewed as a safe resource for reporting a problem.</a:t>
            </a:r>
          </a:p>
        </p:txBody>
      </p:sp>
    </p:spTree>
    <p:extLst>
      <p:ext uri="{BB962C8B-B14F-4D97-AF65-F5344CB8AC3E}">
        <p14:creationId xmlns:p14="http://schemas.microsoft.com/office/powerpoint/2010/main" val="3009441916"/>
      </p:ext>
    </p:extLst>
  </p:cSld>
  <p:clrMapOvr>
    <a:masterClrMapping/>
  </p:clrMapOvr>
</p:sld>
</file>

<file path=ppt/theme/theme1.xml><?xml version="1.0" encoding="utf-8"?>
<a:theme xmlns:a="http://schemas.openxmlformats.org/drawingml/2006/main" name="Prevention Blue">
  <a:themeElements>
    <a:clrScheme name="Prevention Blues">
      <a:dk1>
        <a:sysClr val="windowText" lastClr="000000"/>
      </a:dk1>
      <a:lt1>
        <a:sysClr val="window" lastClr="FFFFFF"/>
      </a:lt1>
      <a:dk2>
        <a:srgbClr val="44546A"/>
      </a:dk2>
      <a:lt2>
        <a:srgbClr val="E7E6E6"/>
      </a:lt2>
      <a:accent1>
        <a:srgbClr val="0E2841"/>
      </a:accent1>
      <a:accent2>
        <a:srgbClr val="156082"/>
      </a:accent2>
      <a:accent3>
        <a:srgbClr val="D1D6DC"/>
      </a:accent3>
      <a:accent4>
        <a:srgbClr val="E6E9EC"/>
      </a:accent4>
      <a:accent5>
        <a:srgbClr val="0E2841"/>
      </a:accent5>
      <a:accent6>
        <a:srgbClr val="156082"/>
      </a:accent6>
      <a:hlink>
        <a:srgbClr val="0E2841"/>
      </a:hlink>
      <a:folHlink>
        <a:srgbClr val="1560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vention Blue" id="{80B29E8E-B079-4113-B5E3-BF52EC01EACA}" vid="{E03A0BA6-8288-4CE5-85CD-2C313004E6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Prevention Blue (2)</Template>
  <TotalTime>110</TotalTime>
  <Words>2965</Words>
  <Application>Microsoft Office PowerPoint</Application>
  <PresentationFormat>Widescreen</PresentationFormat>
  <Paragraphs>175</Paragraphs>
  <Slides>12</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Courier New</vt:lpstr>
      <vt:lpstr>Symbol</vt:lpstr>
      <vt:lpstr>Times New Roman</vt:lpstr>
      <vt:lpstr>Prevention Blue</vt:lpstr>
      <vt:lpstr>Stalking</vt:lpstr>
      <vt:lpstr>Objectives</vt:lpstr>
      <vt:lpstr>What is Stalking?</vt:lpstr>
      <vt:lpstr>Other Important Terms</vt:lpstr>
      <vt:lpstr>Laws and Policies</vt:lpstr>
      <vt:lpstr>Traditional Stalking v. Cyberstalking</vt:lpstr>
      <vt:lpstr>Impacts of Stalking on Targets</vt:lpstr>
      <vt:lpstr>Strategies to Prevent Stalking</vt:lpstr>
      <vt:lpstr>Primary Prevention Strategies</vt:lpstr>
      <vt:lpstr>Secondary Prevention Strategies</vt:lpstr>
      <vt:lpstr>Tertiary Prevention Strategies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Stalking</dc:title>
  <dc:creator>Shaye Baine</dc:creator>
  <cp:lastModifiedBy>STEINKE, JAY C CIV DHRA DEOMI/R&amp;D</cp:lastModifiedBy>
  <cp:revision>13</cp:revision>
  <dcterms:created xsi:type="dcterms:W3CDTF">2024-06-18T12:35:19Z</dcterms:created>
  <dcterms:modified xsi:type="dcterms:W3CDTF">2024-09-19T19:16:14Z</dcterms:modified>
</cp:coreProperties>
</file>